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43"/>
  </p:notesMasterIdLst>
  <p:sldIdLst>
    <p:sldId id="256" r:id="rId3"/>
    <p:sldId id="261" r:id="rId4"/>
    <p:sldId id="270" r:id="rId5"/>
    <p:sldId id="271" r:id="rId6"/>
    <p:sldId id="262" r:id="rId7"/>
    <p:sldId id="272" r:id="rId8"/>
    <p:sldId id="263" r:id="rId9"/>
    <p:sldId id="264" r:id="rId10"/>
    <p:sldId id="265" r:id="rId11"/>
    <p:sldId id="266" r:id="rId12"/>
    <p:sldId id="267" r:id="rId13"/>
    <p:sldId id="268" r:id="rId14"/>
    <p:sldId id="269"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7" r:id="rId38"/>
    <p:sldId id="298" r:id="rId39"/>
    <p:sldId id="296" r:id="rId40"/>
    <p:sldId id="260" r:id="rId41"/>
    <p:sldId id="295" r:id="rId42"/>
  </p:sldIdLst>
  <p:sldSz cx="9144000" cy="5143500" type="screen16x9"/>
  <p:notesSz cx="6858000" cy="9144000"/>
  <p:embeddedFontLst>
    <p:embeddedFont>
      <p:font typeface="Roboto" panose="020B0604020202020204" charset="0"/>
      <p:regular r:id="rId44"/>
      <p:bold r:id="rId45"/>
      <p:italic r:id="rId46"/>
      <p:boldItalic r:id="rId47"/>
    </p:embeddedFont>
    <p:embeddedFont>
      <p:font typeface="Consolas" panose="020B0609020204030204" pitchFamily="49" charset="0"/>
      <p:regular r:id="rId48"/>
      <p:bold r:id="rId49"/>
      <p:italic r:id="rId50"/>
      <p:boldItalic r:id="rId51"/>
    </p:embeddedFont>
    <p:embeddedFont>
      <p:font typeface="Helvetica" panose="020B0604020202020204"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Roboto Condensed" panose="020B0604020202020204" charset="0"/>
      <p:regular r:id="rId60"/>
      <p:bold r:id="rId61"/>
      <p:italic r:id="rId62"/>
      <p:boldItalic r:id="rId63"/>
    </p:embeddedFont>
    <p:embeddedFont>
      <p:font typeface="Roboto Light"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8.fntdata"/><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11/17/2017 9:56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6822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27780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984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33416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18</a:t>
            </a:fld>
            <a:endParaRPr lang="es-ES" dirty="0"/>
          </a:p>
        </p:txBody>
      </p:sp>
    </p:spTree>
    <p:extLst>
      <p:ext uri="{BB962C8B-B14F-4D97-AF65-F5344CB8AC3E}">
        <p14:creationId xmlns:p14="http://schemas.microsoft.com/office/powerpoint/2010/main" val="42071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588131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11/17/2017 9:56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35836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11/17/2017 9:56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55717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6141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23</a:t>
            </a:fld>
            <a:endParaRPr lang="es-ES" dirty="0"/>
          </a:p>
        </p:txBody>
      </p:sp>
    </p:spTree>
    <p:extLst>
      <p:ext uri="{BB962C8B-B14F-4D97-AF65-F5344CB8AC3E}">
        <p14:creationId xmlns:p14="http://schemas.microsoft.com/office/powerpoint/2010/main" val="57201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24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3541147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1655198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281561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45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3028254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6</a:t>
            </a:fld>
            <a:endParaRPr lang="es-ES"/>
          </a:p>
        </p:txBody>
      </p:sp>
    </p:spTree>
    <p:extLst>
      <p:ext uri="{BB962C8B-B14F-4D97-AF65-F5344CB8AC3E}">
        <p14:creationId xmlns:p14="http://schemas.microsoft.com/office/powerpoint/2010/main" val="74639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4204953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3276443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50737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11/17/2017 9:56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6535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759426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685800" y="1278542"/>
            <a:ext cx="7772400" cy="1159800"/>
          </a:xfrm>
          <a:prstGeom prst="rect">
            <a:avLst/>
          </a:prstGeom>
        </p:spPr>
        <p:txBody>
          <a:bodyPr wrap="square" lIns="91425" tIns="91425" rIns="91425" bIns="91425" anchor="b" anchorCtr="0"/>
          <a:lstStyle>
            <a:lvl1pPr lvl="0" algn="ctr" rtl="0">
              <a:spcBef>
                <a:spcPts val="0"/>
              </a:spcBef>
              <a:buClr>
                <a:srgbClr val="222222"/>
              </a:buClr>
              <a:defRPr>
                <a:solidFill>
                  <a:srgbClr val="222222"/>
                </a:solidFill>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4" name="Shape 14"/>
          <p:cNvSpPr txBox="1">
            <a:spLocks noGrp="1"/>
          </p:cNvSpPr>
          <p:nvPr>
            <p:ph type="subTitle" idx="1"/>
          </p:nvPr>
        </p:nvSpPr>
        <p:spPr>
          <a:xfrm>
            <a:off x="685800" y="2306653"/>
            <a:ext cx="7772400" cy="784800"/>
          </a:xfrm>
          <a:prstGeom prst="rect">
            <a:avLst/>
          </a:prstGeom>
        </p:spPr>
        <p:txBody>
          <a:bodyPr wrap="square" lIns="91425" tIns="91425" rIns="91425" bIns="91425" anchor="t" anchorCtr="0"/>
          <a:lstStyle>
            <a:lvl1pPr lvl="0" algn="ctr" rtl="0">
              <a:spcBef>
                <a:spcPts val="0"/>
              </a:spcBef>
              <a:buClr>
                <a:schemeClr val="dk2"/>
              </a:buClr>
              <a:buSzPct val="100000"/>
              <a:buNone/>
              <a:defRPr sz="1800">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82176"/>
            <a:ext cx="8229600" cy="5508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920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1242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1543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62987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6030445" y="4722533"/>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rgbClr val="0078D7"/>
                </a:solidFill>
              </a:rPr>
              <a:t>#</a:t>
            </a:r>
            <a:r>
              <a:rPr lang="en-US" sz="1471" dirty="0" err="1">
                <a:solidFill>
                  <a:srgbClr val="0078D7"/>
                </a:solidFill>
              </a:rPr>
              <a:t>TechSum</a:t>
            </a:r>
            <a:endParaRPr lang="en-US" sz="1471" dirty="0">
              <a:solidFill>
                <a:srgbClr val="0078D7"/>
              </a:solidFill>
            </a:endParaRPr>
          </a:p>
        </p:txBody>
      </p:sp>
    </p:spTree>
    <p:extLst>
      <p:ext uri="{BB962C8B-B14F-4D97-AF65-F5344CB8AC3E}">
        <p14:creationId xmlns:p14="http://schemas.microsoft.com/office/powerpoint/2010/main" val="32224460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mpty">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82176"/>
            <a:ext cx="8229600" cy="550800"/>
          </a:xfrm>
          <a:prstGeom prst="rect">
            <a:avLst/>
          </a:prstGeom>
          <a:noFill/>
          <a:ln>
            <a:noFill/>
          </a:ln>
        </p:spPr>
        <p:txBody>
          <a:bodyPr wrap="square" lIns="91425" tIns="91425" rIns="91425" bIns="91425" anchor="b" anchorCtr="0"/>
          <a:lstStyle>
            <a:lvl1pPr lvl="0" rtl="0">
              <a:spcBef>
                <a:spcPts val="0"/>
              </a:spcBef>
              <a:buClr>
                <a:srgbClr val="434343"/>
              </a:buClr>
              <a:buSzPct val="100000"/>
              <a:buFont typeface="Roboto Condensed"/>
              <a:buNone/>
              <a:defRPr sz="2800" b="1">
                <a:solidFill>
                  <a:srgbClr val="434343"/>
                </a:solidFill>
                <a:latin typeface="Roboto Condensed"/>
                <a:ea typeface="Roboto Condensed"/>
                <a:cs typeface="Roboto Condensed"/>
                <a:sym typeface="Roboto Condensed"/>
              </a:defRPr>
            </a:lvl1pPr>
            <a:lvl2pPr lvl="1" rtl="0">
              <a:spcBef>
                <a:spcPts val="0"/>
              </a:spcBef>
              <a:buClr>
                <a:srgbClr val="434343"/>
              </a:buClr>
              <a:buSzPct val="100000"/>
              <a:buNone/>
              <a:defRPr sz="3600" b="1">
                <a:solidFill>
                  <a:srgbClr val="434343"/>
                </a:solidFill>
              </a:defRPr>
            </a:lvl2pPr>
            <a:lvl3pPr lvl="2" rtl="0">
              <a:spcBef>
                <a:spcPts val="0"/>
              </a:spcBef>
              <a:buClr>
                <a:srgbClr val="434343"/>
              </a:buClr>
              <a:buSzPct val="100000"/>
              <a:buNone/>
              <a:defRPr sz="3600" b="1">
                <a:solidFill>
                  <a:srgbClr val="434343"/>
                </a:solidFill>
              </a:defRPr>
            </a:lvl3pPr>
            <a:lvl4pPr lvl="3" rtl="0">
              <a:spcBef>
                <a:spcPts val="0"/>
              </a:spcBef>
              <a:buClr>
                <a:srgbClr val="434343"/>
              </a:buClr>
              <a:buSzPct val="100000"/>
              <a:buNone/>
              <a:defRPr sz="3600" b="1">
                <a:solidFill>
                  <a:srgbClr val="434343"/>
                </a:solidFill>
              </a:defRPr>
            </a:lvl4pPr>
            <a:lvl5pPr lvl="4" rtl="0">
              <a:spcBef>
                <a:spcPts val="0"/>
              </a:spcBef>
              <a:buClr>
                <a:srgbClr val="434343"/>
              </a:buClr>
              <a:buSzPct val="100000"/>
              <a:buNone/>
              <a:defRPr sz="3600" b="1">
                <a:solidFill>
                  <a:srgbClr val="434343"/>
                </a:solidFill>
              </a:defRPr>
            </a:lvl5pPr>
            <a:lvl6pPr lvl="5" rtl="0">
              <a:spcBef>
                <a:spcPts val="0"/>
              </a:spcBef>
              <a:buClr>
                <a:srgbClr val="434343"/>
              </a:buClr>
              <a:buSzPct val="100000"/>
              <a:buNone/>
              <a:defRPr sz="3600" b="1">
                <a:solidFill>
                  <a:srgbClr val="434343"/>
                </a:solidFill>
              </a:defRPr>
            </a:lvl6pPr>
            <a:lvl7pPr lvl="6" rtl="0">
              <a:spcBef>
                <a:spcPts val="0"/>
              </a:spcBef>
              <a:buClr>
                <a:srgbClr val="434343"/>
              </a:buClr>
              <a:buSzPct val="100000"/>
              <a:buNone/>
              <a:defRPr sz="3600" b="1">
                <a:solidFill>
                  <a:srgbClr val="434343"/>
                </a:solidFill>
              </a:defRPr>
            </a:lvl7pPr>
            <a:lvl8pPr lvl="7" rtl="0">
              <a:spcBef>
                <a:spcPts val="0"/>
              </a:spcBef>
              <a:buClr>
                <a:srgbClr val="434343"/>
              </a:buClr>
              <a:buSzPct val="100000"/>
              <a:buNone/>
              <a:defRPr sz="3600" b="1">
                <a:solidFill>
                  <a:srgbClr val="434343"/>
                </a:solidFill>
              </a:defRPr>
            </a:lvl8pPr>
            <a:lvl9pPr lvl="8" rtl="0">
              <a:spcBef>
                <a:spcPts val="0"/>
              </a:spcBef>
              <a:buClr>
                <a:srgbClr val="434343"/>
              </a:buClr>
              <a:buSzPct val="100000"/>
              <a:buNone/>
              <a:defRPr sz="3600" b="1">
                <a:solidFill>
                  <a:srgbClr val="434343"/>
                </a:solidFill>
              </a:defRPr>
            </a:lvl9pPr>
          </a:lstStyle>
          <a:p>
            <a:endParaRPr/>
          </a:p>
        </p:txBody>
      </p:sp>
      <p:sp>
        <p:nvSpPr>
          <p:cNvPr id="7" name="Shape 7"/>
          <p:cNvSpPr txBox="1">
            <a:spLocks noGrp="1"/>
          </p:cNvSpPr>
          <p:nvPr>
            <p:ph type="body" idx="1"/>
          </p:nvPr>
        </p:nvSpPr>
        <p:spPr>
          <a:xfrm>
            <a:off x="457200" y="819150"/>
            <a:ext cx="8229600" cy="3615600"/>
          </a:xfrm>
          <a:prstGeom prst="rect">
            <a:avLst/>
          </a:prstGeom>
          <a:noFill/>
          <a:ln>
            <a:noFill/>
          </a:ln>
        </p:spPr>
        <p:txBody>
          <a:bodyPr wrap="square" lIns="91425" tIns="91425" rIns="91425" bIns="91425" anchor="t" anchorCtr="0"/>
          <a:lstStyle>
            <a:lvl1pPr lvl="0" rtl="0">
              <a:lnSpc>
                <a:spcPct val="115000"/>
              </a:lnSpc>
              <a:spcBef>
                <a:spcPts val="600"/>
              </a:spcBef>
              <a:buClr>
                <a:srgbClr val="434343"/>
              </a:buClr>
              <a:buSzPct val="100000"/>
              <a:buFont typeface="Roboto"/>
              <a:buChar char=" "/>
              <a:defRPr sz="1800">
                <a:solidFill>
                  <a:srgbClr val="434343"/>
                </a:solidFill>
                <a:latin typeface="Roboto"/>
                <a:ea typeface="Roboto"/>
                <a:cs typeface="Roboto"/>
                <a:sym typeface="Roboto"/>
              </a:defRPr>
            </a:lvl1pPr>
            <a:lvl2pPr lvl="1" rtl="0">
              <a:lnSpc>
                <a:spcPct val="115000"/>
              </a:lnSpc>
              <a:spcBef>
                <a:spcPts val="480"/>
              </a:spcBef>
              <a:buClr>
                <a:srgbClr val="434343"/>
              </a:buClr>
              <a:buSzPct val="100000"/>
              <a:buFont typeface="Roboto"/>
              <a:buChar char="∘"/>
              <a:defRPr sz="1800">
                <a:solidFill>
                  <a:srgbClr val="434343"/>
                </a:solidFill>
                <a:latin typeface="Roboto"/>
                <a:ea typeface="Roboto"/>
                <a:cs typeface="Roboto"/>
                <a:sym typeface="Roboto"/>
              </a:defRPr>
            </a:lvl2pPr>
            <a:lvl3pPr lvl="2" rtl="0">
              <a:lnSpc>
                <a:spcPct val="115000"/>
              </a:lnSpc>
              <a:spcBef>
                <a:spcPts val="480"/>
              </a:spcBef>
              <a:buClr>
                <a:srgbClr val="434343"/>
              </a:buClr>
              <a:buSzPct val="100000"/>
              <a:buFont typeface="Roboto"/>
              <a:buChar char="·"/>
              <a:defRPr sz="1800">
                <a:solidFill>
                  <a:srgbClr val="434343"/>
                </a:solidFill>
                <a:latin typeface="Roboto"/>
                <a:ea typeface="Roboto"/>
                <a:cs typeface="Roboto"/>
                <a:sym typeface="Roboto"/>
              </a:defRPr>
            </a:lvl3pPr>
            <a:lvl4pPr lvl="3"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4pPr>
            <a:lvl5pPr lvl="4"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5pPr>
            <a:lvl6pPr lvl="5"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6pPr>
            <a:lvl7pPr lvl="6"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7pPr>
            <a:lvl8pPr lvl="7"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8pPr>
            <a:lvl9pPr lvl="8"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9pPr>
          </a:lstStyle>
          <a:p>
            <a:endParaRPr/>
          </a:p>
        </p:txBody>
      </p:sp>
      <p:sp>
        <p:nvSpPr>
          <p:cNvPr id="8" name="Shape 8"/>
          <p:cNvSpPr/>
          <p:nvPr/>
        </p:nvSpPr>
        <p:spPr>
          <a:xfrm>
            <a:off x="0" y="4434850"/>
            <a:ext cx="8860800" cy="550800"/>
          </a:xfrm>
          <a:prstGeom prst="rect">
            <a:avLst/>
          </a:prstGeom>
          <a:solidFill>
            <a:srgbClr val="F9AB0C"/>
          </a:solidFill>
          <a:ln>
            <a:noFill/>
          </a:ln>
        </p:spPr>
        <p:txBody>
          <a:bodyPr wrap="square" lIns="91425" tIns="91425" rIns="91425" bIns="91425" anchor="ctr" anchorCtr="0">
            <a:noAutofit/>
          </a:bodyPr>
          <a:lstStyle/>
          <a:p>
            <a:pPr lvl="0">
              <a:spcBef>
                <a:spcPts val="0"/>
              </a:spcBef>
              <a:buNone/>
            </a:pPr>
            <a:endParaRPr/>
          </a:p>
        </p:txBody>
      </p:sp>
      <p:pic>
        <p:nvPicPr>
          <p:cNvPr id="9" name="Shape 9"/>
          <p:cNvPicPr preferRelativeResize="0"/>
          <p:nvPr/>
        </p:nvPicPr>
        <p:blipFill>
          <a:blip r:embed="rId10">
            <a:alphaModFix/>
          </a:blip>
          <a:stretch>
            <a:fillRect/>
          </a:stretch>
        </p:blipFill>
        <p:spPr>
          <a:xfrm>
            <a:off x="510308" y="4586462"/>
            <a:ext cx="1414558" cy="253200"/>
          </a:xfrm>
          <a:prstGeom prst="rect">
            <a:avLst/>
          </a:prstGeom>
          <a:noFill/>
          <a:ln>
            <a:noFill/>
          </a:ln>
        </p:spPr>
      </p:pic>
      <p:pic>
        <p:nvPicPr>
          <p:cNvPr id="10" name="Shape 10" descr="footer.png"/>
          <p:cNvPicPr preferRelativeResize="0"/>
          <p:nvPr/>
        </p:nvPicPr>
        <p:blipFill>
          <a:blip r:embed="rId11">
            <a:alphaModFix/>
          </a:blip>
          <a:stretch>
            <a:fillRect/>
          </a:stretch>
        </p:blipFill>
        <p:spPr>
          <a:xfrm>
            <a:off x="7837725" y="4175770"/>
            <a:ext cx="926400" cy="935500"/>
          </a:xfrm>
          <a:prstGeom prst="rect">
            <a:avLst/>
          </a:prstGeom>
          <a:noFill/>
          <a:ln>
            <a:noFill/>
          </a:ln>
        </p:spPr>
      </p:pic>
      <p:sp>
        <p:nvSpPr>
          <p:cNvPr id="11" name="Shape 11"/>
          <p:cNvSpPr txBox="1"/>
          <p:nvPr/>
        </p:nvSpPr>
        <p:spPr>
          <a:xfrm>
            <a:off x="2080025" y="4536800"/>
            <a:ext cx="5676000" cy="352500"/>
          </a:xfrm>
          <a:prstGeom prst="rect">
            <a:avLst/>
          </a:prstGeom>
          <a:noFill/>
          <a:ln>
            <a:noFill/>
          </a:ln>
        </p:spPr>
        <p:txBody>
          <a:bodyPr wrap="square" lIns="91425" tIns="91425" rIns="91425" bIns="91425" anchor="t" anchorCtr="0">
            <a:noAutofit/>
          </a:bodyPr>
          <a:lstStyle/>
          <a:p>
            <a:pPr lvl="0" algn="ctr" rtl="0">
              <a:spcBef>
                <a:spcPts val="0"/>
              </a:spcBef>
              <a:buNone/>
            </a:pPr>
            <a:r>
              <a:rPr lang="es-ES" sz="1200" dirty="0">
                <a:solidFill>
                  <a:srgbClr val="FFFFFF"/>
                </a:solidFill>
                <a:latin typeface="Roboto Light"/>
                <a:ea typeface="Roboto Light"/>
                <a:cs typeface="Roboto Light"/>
                <a:sym typeface="Roboto Light"/>
              </a:rPr>
              <a:t>Javier Suárez </a:t>
            </a:r>
            <a:r>
              <a:rPr lang="es" sz="1200" dirty="0">
                <a:solidFill>
                  <a:srgbClr val="FFFFFF"/>
                </a:solidFill>
                <a:latin typeface="Roboto Light"/>
                <a:ea typeface="Roboto Light"/>
                <a:cs typeface="Roboto Light"/>
                <a:sym typeface="Roboto Light"/>
              </a:rPr>
              <a:t>· </a:t>
            </a:r>
            <a:r>
              <a:rPr lang="es-ES" sz="1200" dirty="0">
                <a:solidFill>
                  <a:srgbClr val="FFFFFF"/>
                </a:solidFill>
                <a:latin typeface="Roboto Light"/>
                <a:ea typeface="Roboto Light"/>
                <a:cs typeface="Roboto Light"/>
                <a:sym typeface="Roboto Light"/>
              </a:rPr>
              <a:t>Taller Xamarin </a:t>
            </a:r>
            <a:r>
              <a:rPr lang="es" sz="1200" dirty="0">
                <a:solidFill>
                  <a:srgbClr val="FFFFFF"/>
                </a:solidFill>
                <a:latin typeface="Roboto Light"/>
                <a:ea typeface="Roboto Light"/>
                <a:cs typeface="Roboto Light"/>
                <a:sym typeface="Roboto Light"/>
              </a:rPr>
              <a:t>· @</a:t>
            </a:r>
            <a:r>
              <a:rPr lang="es-ES" sz="1200" dirty="0" err="1">
                <a:solidFill>
                  <a:srgbClr val="FFFFFF"/>
                </a:solidFill>
                <a:latin typeface="Roboto Light"/>
                <a:ea typeface="Roboto Light"/>
                <a:cs typeface="Roboto Light"/>
                <a:sym typeface="Roboto Light"/>
              </a:rPr>
              <a:t>jsuarezruiz</a:t>
            </a:r>
            <a:endParaRPr lang="es" sz="1200" dirty="0">
              <a:solidFill>
                <a:srgbClr val="FFFFFF"/>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05976"/>
            <a:ext cx="8229600" cy="563700"/>
          </a:xfrm>
          <a:prstGeom prst="rect">
            <a:avLst/>
          </a:prstGeom>
          <a:noFill/>
          <a:ln>
            <a:noFill/>
          </a:ln>
        </p:spPr>
        <p:txBody>
          <a:bodyPr wrap="square" lIns="91425" tIns="91425" rIns="91425" bIns="91425" anchor="b" anchorCtr="0"/>
          <a:lstStyle>
            <a:lvl1pPr lvl="0" rtl="0">
              <a:spcBef>
                <a:spcPts val="0"/>
              </a:spcBef>
              <a:buClr>
                <a:srgbClr val="434343"/>
              </a:buClr>
              <a:buSzPct val="100000"/>
              <a:buFont typeface="Roboto Light"/>
              <a:buNone/>
              <a:defRPr sz="2400">
                <a:solidFill>
                  <a:srgbClr val="434343"/>
                </a:solidFill>
                <a:latin typeface="Roboto Light"/>
                <a:ea typeface="Roboto Light"/>
                <a:cs typeface="Roboto Light"/>
                <a:sym typeface="Roboto Light"/>
              </a:defRPr>
            </a:lvl1pPr>
            <a:lvl2pPr lvl="1" rtl="0">
              <a:spcBef>
                <a:spcPts val="0"/>
              </a:spcBef>
              <a:buClr>
                <a:srgbClr val="434343"/>
              </a:buClr>
              <a:buSzPct val="100000"/>
              <a:buNone/>
              <a:defRPr sz="3600" b="1">
                <a:solidFill>
                  <a:srgbClr val="434343"/>
                </a:solidFill>
              </a:defRPr>
            </a:lvl2pPr>
            <a:lvl3pPr lvl="2" rtl="0">
              <a:spcBef>
                <a:spcPts val="0"/>
              </a:spcBef>
              <a:buClr>
                <a:srgbClr val="434343"/>
              </a:buClr>
              <a:buSzPct val="100000"/>
              <a:buNone/>
              <a:defRPr sz="3600" b="1">
                <a:solidFill>
                  <a:srgbClr val="434343"/>
                </a:solidFill>
              </a:defRPr>
            </a:lvl3pPr>
            <a:lvl4pPr lvl="3" rtl="0">
              <a:spcBef>
                <a:spcPts val="0"/>
              </a:spcBef>
              <a:buClr>
                <a:srgbClr val="434343"/>
              </a:buClr>
              <a:buSzPct val="100000"/>
              <a:buNone/>
              <a:defRPr sz="3600" b="1">
                <a:solidFill>
                  <a:srgbClr val="434343"/>
                </a:solidFill>
              </a:defRPr>
            </a:lvl4pPr>
            <a:lvl5pPr lvl="4" rtl="0">
              <a:spcBef>
                <a:spcPts val="0"/>
              </a:spcBef>
              <a:buClr>
                <a:srgbClr val="434343"/>
              </a:buClr>
              <a:buSzPct val="100000"/>
              <a:buNone/>
              <a:defRPr sz="3600" b="1">
                <a:solidFill>
                  <a:srgbClr val="434343"/>
                </a:solidFill>
              </a:defRPr>
            </a:lvl5pPr>
            <a:lvl6pPr lvl="5" rtl="0">
              <a:spcBef>
                <a:spcPts val="0"/>
              </a:spcBef>
              <a:buClr>
                <a:srgbClr val="434343"/>
              </a:buClr>
              <a:buSzPct val="100000"/>
              <a:buNone/>
              <a:defRPr sz="3600" b="1">
                <a:solidFill>
                  <a:srgbClr val="434343"/>
                </a:solidFill>
              </a:defRPr>
            </a:lvl6pPr>
            <a:lvl7pPr lvl="6" rtl="0">
              <a:spcBef>
                <a:spcPts val="0"/>
              </a:spcBef>
              <a:buClr>
                <a:srgbClr val="434343"/>
              </a:buClr>
              <a:buSzPct val="100000"/>
              <a:buNone/>
              <a:defRPr sz="3600" b="1">
                <a:solidFill>
                  <a:srgbClr val="434343"/>
                </a:solidFill>
              </a:defRPr>
            </a:lvl7pPr>
            <a:lvl8pPr lvl="7" rtl="0">
              <a:spcBef>
                <a:spcPts val="0"/>
              </a:spcBef>
              <a:buClr>
                <a:srgbClr val="434343"/>
              </a:buClr>
              <a:buSzPct val="100000"/>
              <a:buNone/>
              <a:defRPr sz="3600" b="1">
                <a:solidFill>
                  <a:srgbClr val="434343"/>
                </a:solidFill>
              </a:defRPr>
            </a:lvl8pPr>
            <a:lvl9pPr lvl="8" rtl="0">
              <a:spcBef>
                <a:spcPts val="0"/>
              </a:spcBef>
              <a:buClr>
                <a:srgbClr val="434343"/>
              </a:buClr>
              <a:buSzPct val="100000"/>
              <a:buNone/>
              <a:defRPr sz="3600" b="1">
                <a:solidFill>
                  <a:srgbClr val="434343"/>
                </a:solidFill>
              </a:defRPr>
            </a:lvl9pPr>
          </a:lstStyle>
          <a:p>
            <a:endParaRPr/>
          </a:p>
        </p:txBody>
      </p:sp>
      <p:sp>
        <p:nvSpPr>
          <p:cNvPr id="26" name="Shape 26"/>
          <p:cNvSpPr txBox="1">
            <a:spLocks noGrp="1"/>
          </p:cNvSpPr>
          <p:nvPr>
            <p:ph type="body" idx="1"/>
          </p:nvPr>
        </p:nvSpPr>
        <p:spPr>
          <a:xfrm>
            <a:off x="457200" y="849625"/>
            <a:ext cx="8229600" cy="3989100"/>
          </a:xfrm>
          <a:prstGeom prst="rect">
            <a:avLst/>
          </a:prstGeom>
          <a:noFill/>
          <a:ln>
            <a:noFill/>
          </a:ln>
        </p:spPr>
        <p:txBody>
          <a:bodyPr wrap="square" lIns="91425" tIns="91425" rIns="91425" bIns="91425" anchor="t" anchorCtr="0"/>
          <a:lstStyle>
            <a:lvl1pPr lvl="0" rtl="0">
              <a:lnSpc>
                <a:spcPct val="115000"/>
              </a:lnSpc>
              <a:spcBef>
                <a:spcPts val="600"/>
              </a:spcBef>
              <a:buClr>
                <a:srgbClr val="434343"/>
              </a:buClr>
              <a:buSzPct val="100000"/>
              <a:buFont typeface="Roboto Light"/>
              <a:buChar char="·"/>
              <a:defRPr sz="1800">
                <a:solidFill>
                  <a:srgbClr val="434343"/>
                </a:solidFill>
                <a:latin typeface="Roboto Light"/>
                <a:ea typeface="Roboto Light"/>
                <a:cs typeface="Roboto Light"/>
                <a:sym typeface="Roboto Light"/>
              </a:defRPr>
            </a:lvl1pPr>
            <a:lvl2pPr lvl="1" rtl="0">
              <a:lnSpc>
                <a:spcPct val="115000"/>
              </a:lnSpc>
              <a:spcBef>
                <a:spcPts val="480"/>
              </a:spcBef>
              <a:buClr>
                <a:srgbClr val="434343"/>
              </a:buClr>
              <a:buSzPct val="100000"/>
              <a:buFont typeface="Roboto Light"/>
              <a:buChar char="∘"/>
              <a:defRPr sz="1800">
                <a:solidFill>
                  <a:srgbClr val="434343"/>
                </a:solidFill>
                <a:latin typeface="Roboto Light"/>
                <a:ea typeface="Roboto Light"/>
                <a:cs typeface="Roboto Light"/>
                <a:sym typeface="Roboto Light"/>
              </a:defRPr>
            </a:lvl2pPr>
            <a:lvl3pPr lvl="2" rtl="0">
              <a:lnSpc>
                <a:spcPct val="115000"/>
              </a:lnSpc>
              <a:spcBef>
                <a:spcPts val="480"/>
              </a:spcBef>
              <a:buClr>
                <a:srgbClr val="434343"/>
              </a:buClr>
              <a:buSzPct val="100000"/>
              <a:buFont typeface="Roboto Light"/>
              <a:buChar char="·"/>
              <a:defRPr sz="1800">
                <a:solidFill>
                  <a:srgbClr val="434343"/>
                </a:solidFill>
                <a:latin typeface="Roboto Light"/>
                <a:ea typeface="Roboto Light"/>
                <a:cs typeface="Roboto Light"/>
                <a:sym typeface="Roboto Light"/>
              </a:defRPr>
            </a:lvl3pPr>
            <a:lvl4pPr lvl="3"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4pPr>
            <a:lvl5pPr lvl="4"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5pPr>
            <a:lvl6pPr lvl="5"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6pPr>
            <a:lvl7pPr lvl="6"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7pPr>
            <a:lvl8pPr lvl="7"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8pPr>
            <a:lvl9pPr lvl="8"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twitter.com/TheBatman"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
        <p:cNvGrpSpPr/>
        <p:nvPr/>
      </p:nvGrpSpPr>
      <p:grpSpPr>
        <a:xfrm>
          <a:off x="0" y="0"/>
          <a:ext cx="0" cy="0"/>
          <a:chOff x="0" y="0"/>
          <a:chExt cx="0" cy="0"/>
        </a:xfrm>
      </p:grpSpPr>
      <p:sp>
        <p:nvSpPr>
          <p:cNvPr id="32" name="Shape 32"/>
          <p:cNvSpPr txBox="1">
            <a:spLocks noGrp="1"/>
          </p:cNvSpPr>
          <p:nvPr>
            <p:ph type="ctrTitle" idx="4294967295"/>
          </p:nvPr>
        </p:nvSpPr>
        <p:spPr>
          <a:xfrm>
            <a:off x="2666350" y="575600"/>
            <a:ext cx="5684400" cy="1996150"/>
          </a:xfrm>
          <a:prstGeom prst="rect">
            <a:avLst/>
          </a:prstGeom>
          <a:noFill/>
        </p:spPr>
        <p:txBody>
          <a:bodyPr wrap="square" lIns="91425" tIns="91425" rIns="91425" bIns="91425" anchor="t" anchorCtr="0">
            <a:noAutofit/>
          </a:bodyPr>
          <a:lstStyle/>
          <a:p>
            <a:pPr lvl="0" algn="l" rtl="0">
              <a:spcBef>
                <a:spcPts val="0"/>
              </a:spcBef>
              <a:buNone/>
            </a:pPr>
            <a:r>
              <a:rPr lang="es" sz="3000" dirty="0"/>
              <a:t>“</a:t>
            </a:r>
            <a:r>
              <a:rPr lang="es-ES" sz="3000" dirty="0"/>
              <a:t>Crearemos una app </a:t>
            </a:r>
            <a:r>
              <a:rPr lang="es-ES" sz="3000" dirty="0" err="1"/>
              <a:t>cross</a:t>
            </a:r>
            <a:r>
              <a:rPr lang="es-ES" sz="3000" dirty="0"/>
              <a:t> Platform para Android, iOS, UWP, Windows, </a:t>
            </a:r>
            <a:r>
              <a:rPr lang="es-ES" sz="3000" dirty="0" err="1"/>
              <a:t>macOS</a:t>
            </a:r>
            <a:r>
              <a:rPr lang="es-ES" sz="3000" dirty="0"/>
              <a:t> y Linux</a:t>
            </a:r>
            <a:r>
              <a:rPr lang="es" sz="3000" dirty="0"/>
              <a:t>”</a:t>
            </a:r>
          </a:p>
          <a:p>
            <a:pPr lvl="0" algn="l" rtl="0">
              <a:spcBef>
                <a:spcPts val="0"/>
              </a:spcBef>
              <a:buNone/>
            </a:pPr>
            <a:r>
              <a:rPr lang="es-ES" sz="2200" dirty="0"/>
              <a:t>Taller Xamarin</a:t>
            </a:r>
            <a:endParaRPr lang="es" sz="2200" dirty="0"/>
          </a:p>
        </p:txBody>
      </p:sp>
      <p:pic>
        <p:nvPicPr>
          <p:cNvPr id="33" name="Shape 33"/>
          <p:cNvPicPr preferRelativeResize="0"/>
          <p:nvPr/>
        </p:nvPicPr>
        <p:blipFill>
          <a:blip r:embed="rId3">
            <a:alphaModFix amt="29000"/>
          </a:blip>
          <a:stretch>
            <a:fillRect/>
          </a:stretch>
        </p:blipFill>
        <p:spPr>
          <a:xfrm>
            <a:off x="7567325" y="671825"/>
            <a:ext cx="1414575" cy="3479782"/>
          </a:xfrm>
          <a:prstGeom prst="rect">
            <a:avLst/>
          </a:prstGeom>
          <a:noFill/>
          <a:ln>
            <a:noFill/>
          </a:ln>
        </p:spPr>
      </p:pic>
      <p:pic>
        <p:nvPicPr>
          <p:cNvPr id="34" name="Shape 34"/>
          <p:cNvPicPr preferRelativeResize="0"/>
          <p:nvPr/>
        </p:nvPicPr>
        <p:blipFill rotWithShape="1">
          <a:blip r:embed="rId4">
            <a:alphaModFix/>
          </a:blip>
          <a:srcRect l="10594"/>
          <a:stretch/>
        </p:blipFill>
        <p:spPr>
          <a:xfrm>
            <a:off x="0" y="0"/>
            <a:ext cx="2308150" cy="5143500"/>
          </a:xfrm>
          <a:prstGeom prst="rect">
            <a:avLst/>
          </a:prstGeom>
          <a:noFill/>
          <a:ln>
            <a:noFill/>
          </a:ln>
        </p:spPr>
      </p:pic>
      <p:pic>
        <p:nvPicPr>
          <p:cNvPr id="35" name="Shape 35"/>
          <p:cNvPicPr preferRelativeResize="0"/>
          <p:nvPr/>
        </p:nvPicPr>
        <p:blipFill>
          <a:blip r:embed="rId5">
            <a:alphaModFix/>
          </a:blip>
          <a:stretch>
            <a:fillRect/>
          </a:stretch>
        </p:blipFill>
        <p:spPr>
          <a:xfrm>
            <a:off x="273100" y="4409900"/>
            <a:ext cx="1808616" cy="253200"/>
          </a:xfrm>
          <a:prstGeom prst="rect">
            <a:avLst/>
          </a:prstGeom>
          <a:noFill/>
          <a:ln>
            <a:noFill/>
          </a:ln>
        </p:spPr>
      </p:pic>
      <p:pic>
        <p:nvPicPr>
          <p:cNvPr id="36" name="Shape 36"/>
          <p:cNvPicPr preferRelativeResize="0"/>
          <p:nvPr/>
        </p:nvPicPr>
        <p:blipFill>
          <a:blip r:embed="rId6">
            <a:alphaModFix/>
          </a:blip>
          <a:stretch>
            <a:fillRect/>
          </a:stretch>
        </p:blipFill>
        <p:spPr>
          <a:xfrm>
            <a:off x="2662910" y="4213136"/>
            <a:ext cx="667900" cy="667895"/>
          </a:xfrm>
          <a:prstGeom prst="rect">
            <a:avLst/>
          </a:prstGeom>
          <a:noFill/>
          <a:ln>
            <a:noFill/>
          </a:ln>
        </p:spPr>
      </p:pic>
      <p:sp>
        <p:nvSpPr>
          <p:cNvPr id="37" name="Shape 37"/>
          <p:cNvSpPr txBox="1"/>
          <p:nvPr/>
        </p:nvSpPr>
        <p:spPr>
          <a:xfrm>
            <a:off x="3451672" y="4184991"/>
            <a:ext cx="4842900" cy="724200"/>
          </a:xfrm>
          <a:prstGeom prst="rect">
            <a:avLst/>
          </a:prstGeom>
          <a:noFill/>
          <a:ln>
            <a:noFill/>
          </a:ln>
        </p:spPr>
        <p:txBody>
          <a:bodyPr wrap="square" lIns="91425" tIns="91425" rIns="91425" bIns="91425" anchor="t" anchorCtr="0">
            <a:noAutofit/>
          </a:bodyPr>
          <a:lstStyle/>
          <a:p>
            <a:pPr lvl="0">
              <a:spcBef>
                <a:spcPts val="0"/>
              </a:spcBef>
              <a:buNone/>
            </a:pPr>
            <a:r>
              <a:rPr lang="es-ES" sz="1800" dirty="0">
                <a:latin typeface="Roboto"/>
                <a:ea typeface="Roboto"/>
                <a:cs typeface="Roboto"/>
                <a:sym typeface="Roboto"/>
              </a:rPr>
              <a:t>Javier Suárez Ruiz</a:t>
            </a:r>
            <a:r>
              <a:rPr lang="es" sz="1800" dirty="0">
                <a:latin typeface="Roboto"/>
                <a:ea typeface="Roboto"/>
                <a:cs typeface="Roboto"/>
                <a:sym typeface="Roboto"/>
              </a:rPr>
              <a:t> (@</a:t>
            </a:r>
            <a:r>
              <a:rPr lang="es-ES" sz="1800" dirty="0" err="1">
                <a:latin typeface="Roboto"/>
                <a:ea typeface="Roboto"/>
                <a:cs typeface="Roboto"/>
                <a:sym typeface="Roboto"/>
              </a:rPr>
              <a:t>jsuarezruiz</a:t>
            </a:r>
            <a:r>
              <a:rPr lang="es" sz="1800" dirty="0">
                <a:latin typeface="Roboto"/>
                <a:ea typeface="Roboto"/>
                <a:cs typeface="Roboto"/>
                <a:sym typeface="Roboto"/>
              </a:rPr>
              <a:t>)</a:t>
            </a:r>
          </a:p>
          <a:p>
            <a:pPr lvl="0">
              <a:spcBef>
                <a:spcPts val="0"/>
              </a:spcBef>
              <a:buNone/>
            </a:pPr>
            <a:r>
              <a:rPr lang="es" u="sng" dirty="0">
                <a:solidFill>
                  <a:schemeClr val="hlink"/>
                </a:solidFill>
                <a:latin typeface="Roboto"/>
                <a:ea typeface="Roboto"/>
                <a:cs typeface="Roboto"/>
                <a:sym typeface="Roboto"/>
                <a:hlinkClick r:id="rId7"/>
              </a:rPr>
              <a:t>@</a:t>
            </a:r>
            <a:r>
              <a:rPr lang="es-ES" u="sng" dirty="0" err="1">
                <a:solidFill>
                  <a:schemeClr val="hlink"/>
                </a:solidFill>
                <a:latin typeface="Roboto"/>
                <a:ea typeface="Roboto"/>
                <a:cs typeface="Roboto"/>
                <a:sym typeface="Roboto"/>
                <a:hlinkClick r:id="rId7"/>
              </a:rPr>
              <a:t>jsuarezruiz</a:t>
            </a:r>
            <a:endParaRPr lang="es" u="sng" dirty="0">
              <a:solidFill>
                <a:schemeClr val="hlink"/>
              </a:solidFill>
              <a:latin typeface="Roboto"/>
              <a:ea typeface="Roboto"/>
              <a:cs typeface="Roboto"/>
              <a:sym typeface="Roboto"/>
              <a:hlinkClick r:id="rId7"/>
            </a:endParaRPr>
          </a:p>
        </p:txBody>
      </p:sp>
      <p:sp>
        <p:nvSpPr>
          <p:cNvPr id="40" name="Shape 40"/>
          <p:cNvSpPr txBox="1"/>
          <p:nvPr/>
        </p:nvSpPr>
        <p:spPr>
          <a:xfrm>
            <a:off x="273100" y="4602140"/>
            <a:ext cx="1808700" cy="359400"/>
          </a:xfrm>
          <a:prstGeom prst="rect">
            <a:avLst/>
          </a:prstGeom>
          <a:noFill/>
          <a:ln>
            <a:noFill/>
          </a:ln>
        </p:spPr>
        <p:txBody>
          <a:bodyPr wrap="square" lIns="91425" tIns="91425" rIns="91425" bIns="91425" anchor="t" anchorCtr="0">
            <a:noAutofit/>
          </a:bodyPr>
          <a:lstStyle/>
          <a:p>
            <a:pPr lvl="0" algn="ctr" rtl="0">
              <a:spcBef>
                <a:spcPts val="0"/>
              </a:spcBef>
              <a:buNone/>
            </a:pPr>
            <a:r>
              <a:rPr lang="es" sz="1000">
                <a:solidFill>
                  <a:srgbClr val="999999"/>
                </a:solidFill>
                <a:latin typeface="Roboto"/>
                <a:ea typeface="Roboto"/>
                <a:cs typeface="Roboto"/>
                <a:sym typeface="Roboto"/>
              </a:rPr>
              <a:t>MAD · NOV 24-25 ·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03902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err="1">
                <a:solidFill>
                  <a:srgbClr val="70ACBB"/>
                </a:solidFill>
              </a:rPr>
              <a:t>Código</a:t>
            </a:r>
            <a:r>
              <a:rPr lang="en-US" dirty="0">
                <a:solidFill>
                  <a:srgbClr val="70ACBB"/>
                </a:solidFill>
              </a:rPr>
              <a:t> </a:t>
            </a:r>
            <a:r>
              <a:rPr lang="en-US" dirty="0" err="1">
                <a:solidFill>
                  <a:srgbClr val="70ACBB"/>
                </a:solidFill>
              </a:rPr>
              <a:t>común</a:t>
            </a:r>
            <a:r>
              <a:rPr lang="en-US" dirty="0">
                <a:solidFill>
                  <a:srgbClr val="70ACBB"/>
                </a:solidFill>
              </a:rPr>
              <a:t> </a:t>
            </a:r>
            <a:r>
              <a:rPr lang="en-US" dirty="0" err="1">
                <a:solidFill>
                  <a:srgbClr val="70ACBB"/>
                </a:solidFill>
              </a:rPr>
              <a:t>compartido</a:t>
            </a:r>
            <a:r>
              <a:rPr lang="en-US" dirty="0">
                <a:solidFill>
                  <a:srgbClr val="70ACBB"/>
                </a:solidFill>
              </a:rPr>
              <a:t> </a:t>
            </a:r>
            <a:r>
              <a:rPr lang="en-US" dirty="0">
                <a:solidFill>
                  <a:srgbClr val="6FBD23"/>
                </a:solidFill>
              </a:rPr>
              <a:t>•</a:t>
            </a:r>
            <a:r>
              <a:rPr lang="en-US" dirty="0">
                <a:solidFill>
                  <a:srgbClr val="16ACEE"/>
                </a:solidFill>
              </a:rPr>
              <a:t>  </a:t>
            </a:r>
            <a:r>
              <a:rPr lang="en-US" dirty="0" err="1">
                <a:solidFill>
                  <a:srgbClr val="70ACBB"/>
                </a:solidFill>
              </a:rPr>
              <a:t>Acceso</a:t>
            </a:r>
            <a:r>
              <a:rPr lang="en-US" dirty="0">
                <a:solidFill>
                  <a:srgbClr val="70ACBB"/>
                </a:solidFill>
              </a:rPr>
              <a:t> 100% a APIs </a:t>
            </a:r>
            <a:r>
              <a:rPr lang="en-US" dirty="0" err="1">
                <a:solidFill>
                  <a:srgbClr val="70ACBB"/>
                </a:solidFill>
              </a:rPr>
              <a:t>nativas</a:t>
            </a:r>
            <a:r>
              <a:rPr lang="en-US" dirty="0">
                <a:solidFill>
                  <a:srgbClr val="70ACBB"/>
                </a:solidFill>
              </a:rPr>
              <a:t> </a:t>
            </a:r>
            <a:r>
              <a:rPr lang="en-US" dirty="0">
                <a:solidFill>
                  <a:srgbClr val="6FBD23"/>
                </a:solidFill>
              </a:rPr>
              <a:t>•</a:t>
            </a:r>
            <a:r>
              <a:rPr lang="en-US" dirty="0">
                <a:solidFill>
                  <a:srgbClr val="16ACEE"/>
                </a:solidFill>
              </a:rPr>
              <a:t>  </a:t>
            </a:r>
            <a:r>
              <a:rPr lang="en-US" dirty="0">
                <a:solidFill>
                  <a:srgbClr val="70ACBB"/>
                </a:solidFill>
              </a:rPr>
              <a:t>Alto </a:t>
            </a:r>
            <a:r>
              <a:rPr lang="en-US" dirty="0" err="1">
                <a:solidFill>
                  <a:srgbClr val="70ACBB"/>
                </a:solidFill>
              </a:rPr>
              <a:t>rendimiento</a:t>
            </a:r>
            <a:endParaRPr lang="en-US" dirty="0">
              <a:solidFill>
                <a:srgbClr val="70ACBB"/>
              </a:solidFill>
            </a:endParaRPr>
          </a:p>
        </p:txBody>
      </p:sp>
      <p:sp>
        <p:nvSpPr>
          <p:cNvPr id="20" name="Left Brace 19"/>
          <p:cNvSpPr/>
          <p:nvPr/>
        </p:nvSpPr>
        <p:spPr>
          <a:xfrm rot="5400000">
            <a:off x="4489538" y="212093"/>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892540"/>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790048"/>
            <a:ext cx="3370453" cy="677078"/>
          </a:xfrm>
        </p:spPr>
        <p:txBody>
          <a:bodyPr/>
          <a:lstStyle/>
          <a:p>
            <a:pPr algn="ctr">
              <a:lnSpc>
                <a:spcPct val="100000"/>
              </a:lnSpc>
            </a:pPr>
            <a:r>
              <a:rPr lang="en-US" sz="1800" dirty="0">
                <a:solidFill>
                  <a:schemeClr val="tx1"/>
                </a:solidFill>
              </a:rPr>
              <a:t>Con </a:t>
            </a:r>
            <a:r>
              <a:rPr lang="en-US" sz="1800" dirty="0" err="1">
                <a:solidFill>
                  <a:schemeClr val="tx1"/>
                </a:solidFill>
              </a:rPr>
              <a:t>Xamarin.Forms</a:t>
            </a:r>
            <a:r>
              <a:rPr lang="en-US" sz="1800" dirty="0">
                <a:solidFill>
                  <a:schemeClr val="tx1"/>
                </a:solidFill>
              </a:rPr>
              <a:t>:</a:t>
            </a:r>
            <a:br>
              <a:rPr lang="en-US" sz="18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nativo</a:t>
            </a:r>
            <a:endParaRPr lang="en-US" sz="1800"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901159"/>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1131392"/>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991229"/>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600" dirty="0" err="1">
                <a:solidFill>
                  <a:srgbClr val="7E5DBE"/>
                </a:solidFill>
                <a:cs typeface="Segoe UI" panose="020B0502040204020203" pitchFamily="34" charset="0"/>
              </a:rPr>
              <a:t>Xamarin.iOS</a:t>
            </a:r>
            <a:r>
              <a:rPr lang="en-US" sz="1600" dirty="0">
                <a:latin typeface="+mj-lt"/>
                <a:cs typeface="Segoe UI" panose="020B0502040204020203" pitchFamily="34" charset="0"/>
              </a:rPr>
              <a:t> </a:t>
            </a:r>
            <a:r>
              <a:rPr lang="en-US" sz="1600" dirty="0" err="1">
                <a:latin typeface="+mj-lt"/>
                <a:cs typeface="Segoe UI" panose="020B0502040204020203" pitchFamily="34" charset="0"/>
              </a:rPr>
              <a:t>usa</a:t>
            </a:r>
            <a:r>
              <a:rPr lang="en-US" sz="1600" dirty="0">
                <a:latin typeface="+mj-lt"/>
                <a:cs typeface="Segoe UI" panose="020B0502040204020203" pitchFamily="34" charset="0"/>
              </a:rPr>
              <a:t> la </a:t>
            </a:r>
            <a:r>
              <a:rPr lang="en-US" sz="1600" dirty="0" err="1">
                <a:latin typeface="+mj-lt"/>
                <a:cs typeface="Segoe UI" panose="020B0502040204020203" pitchFamily="34" charset="0"/>
              </a:rPr>
              <a:t>compilación</a:t>
            </a:r>
            <a:r>
              <a:rPr lang="en-US" sz="1600" dirty="0">
                <a:latin typeface="+mj-lt"/>
                <a:cs typeface="Segoe UI" panose="020B0502040204020203" pitchFamily="34" charset="0"/>
              </a:rPr>
              <a:t> Ahead Of Time (AOT) para </a:t>
            </a:r>
            <a:r>
              <a:rPr lang="en-US" sz="1600" dirty="0" err="1">
                <a:latin typeface="+mj-lt"/>
                <a:cs typeface="Segoe UI" panose="020B0502040204020203" pitchFamily="34" charset="0"/>
              </a:rPr>
              <a:t>crear</a:t>
            </a:r>
            <a:r>
              <a:rPr lang="en-US" sz="1600" dirty="0">
                <a:latin typeface="+mj-lt"/>
                <a:cs typeface="Segoe UI" panose="020B0502040204020203" pitchFamily="34" charset="0"/>
              </a:rPr>
              <a:t> un </a:t>
            </a:r>
            <a:r>
              <a:rPr lang="en-US" sz="1600" dirty="0" err="1">
                <a:latin typeface="+mj-lt"/>
                <a:cs typeface="Segoe UI" panose="020B0502040204020203" pitchFamily="34" charset="0"/>
              </a:rPr>
              <a:t>binario</a:t>
            </a:r>
            <a:r>
              <a:rPr lang="en-US" sz="16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4766" y="3231289"/>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4766" y="2057729"/>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332601"/>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764135" y="3277314"/>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3" y="1756587"/>
            <a:ext cx="8228433" cy="955222"/>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accent2"/>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786" y="3860179"/>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57200" y="832975"/>
            <a:ext cx="8484251" cy="2937184"/>
          </a:xfrm>
        </p:spPr>
        <p:txBody>
          <a:bodyPr/>
          <a:lstStyle/>
          <a:p>
            <a:r>
              <a:rPr lang="en-US" sz="1600" dirty="0" err="1">
                <a:latin typeface="Segoe UI "/>
              </a:rPr>
              <a:t>Crearemos</a:t>
            </a:r>
            <a:r>
              <a:rPr lang="en-US" sz="1600" dirty="0">
                <a:latin typeface="Segoe UI "/>
              </a:rPr>
              <a:t> </a:t>
            </a:r>
            <a:r>
              <a:rPr lang="en-US" sz="1600" dirty="0" err="1">
                <a:latin typeface="Segoe UI "/>
              </a:rPr>
              <a:t>una</a:t>
            </a:r>
            <a:r>
              <a:rPr lang="en-US" sz="1600" dirty="0">
                <a:latin typeface="Segoe UI "/>
              </a:rPr>
              <a:t> </a:t>
            </a:r>
            <a:r>
              <a:rPr lang="en-US" sz="1600" dirty="0" err="1">
                <a:latin typeface="Segoe UI "/>
              </a:rPr>
              <a:t>aplicación</a:t>
            </a:r>
            <a:r>
              <a:rPr lang="en-US" sz="1600" dirty="0">
                <a:latin typeface="Segoe UI "/>
              </a:rPr>
              <a:t> de </a:t>
            </a:r>
            <a:r>
              <a:rPr lang="en-US" sz="1600" dirty="0" err="1">
                <a:latin typeface="Segoe UI "/>
              </a:rPr>
              <a:t>películas</a:t>
            </a:r>
            <a:r>
              <a:rPr lang="en-US" sz="1600" dirty="0">
                <a:latin typeface="Segoe UI "/>
              </a:rPr>
              <a:t> con </a:t>
            </a:r>
            <a:r>
              <a:rPr lang="en-US" sz="1600" dirty="0" err="1">
                <a:latin typeface="Segoe UI "/>
              </a:rPr>
              <a:t>información</a:t>
            </a:r>
            <a:r>
              <a:rPr lang="en-US" sz="1600" dirty="0">
                <a:latin typeface="Segoe UI "/>
              </a:rPr>
              <a:t> real. </a:t>
            </a:r>
            <a:r>
              <a:rPr lang="en-US" sz="1600" dirty="0" err="1">
                <a:latin typeface="Segoe UI "/>
              </a:rPr>
              <a:t>Veremos</a:t>
            </a:r>
            <a:r>
              <a:rPr lang="en-US" sz="1600" dirty="0">
                <a:latin typeface="Segoe UI "/>
              </a:rPr>
              <a:t> </a:t>
            </a:r>
            <a:r>
              <a:rPr lang="en-US" sz="1600" dirty="0" err="1">
                <a:latin typeface="Segoe UI "/>
              </a:rPr>
              <a:t>conceptos</a:t>
            </a:r>
            <a:r>
              <a:rPr lang="en-US" sz="1600" dirty="0">
                <a:latin typeface="Segoe UI "/>
              </a:rPr>
              <a:t> </a:t>
            </a:r>
            <a:r>
              <a:rPr lang="en-US" sz="1600" dirty="0" err="1">
                <a:latin typeface="Segoe UI "/>
              </a:rPr>
              <a:t>como</a:t>
            </a:r>
            <a:r>
              <a:rPr lang="en-US" sz="1600" dirty="0">
                <a:latin typeface="Segoe UI "/>
              </a:rPr>
              <a:t>:</a:t>
            </a:r>
          </a:p>
          <a:p>
            <a:pPr marL="128588" lvl="1" indent="-128588"/>
            <a:r>
              <a:rPr lang="en-US" sz="1600" dirty="0" err="1">
                <a:latin typeface="Segoe UI "/>
              </a:rPr>
              <a:t>Crear</a:t>
            </a:r>
            <a:r>
              <a:rPr lang="en-US" sz="1600" dirty="0">
                <a:latin typeface="Segoe UI "/>
              </a:rPr>
              <a:t> </a:t>
            </a:r>
            <a:r>
              <a:rPr lang="en-US" sz="1600" dirty="0" err="1">
                <a:latin typeface="Segoe UI "/>
              </a:rPr>
              <a:t>estructura</a:t>
            </a:r>
            <a:r>
              <a:rPr lang="en-US" sz="1600" dirty="0">
                <a:latin typeface="Segoe UI "/>
              </a:rPr>
              <a:t> Proyecto.</a:t>
            </a:r>
          </a:p>
          <a:p>
            <a:pPr marL="128588" lvl="1" indent="-128588"/>
            <a:r>
              <a:rPr lang="en-US" sz="1600" dirty="0" err="1">
                <a:latin typeface="Segoe UI "/>
              </a:rPr>
              <a:t>Estructura</a:t>
            </a:r>
            <a:r>
              <a:rPr lang="en-US" sz="1600" dirty="0">
                <a:latin typeface="Segoe UI "/>
              </a:rPr>
              <a:t> de </a:t>
            </a:r>
            <a:r>
              <a:rPr lang="en-US" sz="1600" dirty="0" err="1">
                <a:latin typeface="Segoe UI "/>
              </a:rPr>
              <a:t>proyectos</a:t>
            </a:r>
            <a:r>
              <a:rPr lang="en-US" sz="1600" dirty="0">
                <a:latin typeface="Segoe UI "/>
              </a:rPr>
              <a:t>.</a:t>
            </a:r>
          </a:p>
          <a:p>
            <a:pPr marL="128588" lvl="1" indent="-128588"/>
            <a:r>
              <a:rPr lang="en-US" sz="1600" dirty="0" err="1">
                <a:latin typeface="Segoe UI "/>
              </a:rPr>
              <a:t>Diseño</a:t>
            </a:r>
            <a:r>
              <a:rPr lang="en-US" sz="1600" dirty="0">
                <a:latin typeface="Segoe UI "/>
              </a:rPr>
              <a:t> de vistas.</a:t>
            </a:r>
          </a:p>
          <a:p>
            <a:pPr marL="128588" lvl="1" indent="-128588"/>
            <a:r>
              <a:rPr lang="en-US" sz="1600" dirty="0" err="1">
                <a:latin typeface="Segoe UI "/>
              </a:rPr>
              <a:t>Navegación</a:t>
            </a:r>
            <a:r>
              <a:rPr lang="en-US" sz="1600" dirty="0">
                <a:latin typeface="Segoe UI "/>
              </a:rPr>
              <a:t>.</a:t>
            </a:r>
          </a:p>
          <a:p>
            <a:r>
              <a:rPr lang="en-US" sz="1600" dirty="0">
                <a:latin typeface="Segoe UI "/>
              </a:rPr>
              <a:t>La </a:t>
            </a:r>
            <a:r>
              <a:rPr lang="en-US" sz="1600" dirty="0" err="1">
                <a:latin typeface="Segoe UI "/>
              </a:rPr>
              <a:t>aplicación</a:t>
            </a:r>
            <a:r>
              <a:rPr lang="en-US" sz="1600" dirty="0">
                <a:latin typeface="Segoe UI "/>
              </a:rPr>
              <a:t> se </a:t>
            </a:r>
            <a:r>
              <a:rPr lang="en-US" sz="1600" dirty="0" err="1">
                <a:latin typeface="Segoe UI "/>
              </a:rPr>
              <a:t>realizará</a:t>
            </a:r>
            <a:r>
              <a:rPr lang="en-US" sz="1600" dirty="0">
                <a:latin typeface="Segoe UI "/>
              </a:rPr>
              <a:t> </a:t>
            </a:r>
            <a:r>
              <a:rPr lang="en-US" sz="1600" dirty="0" err="1">
                <a:latin typeface="Segoe UI "/>
              </a:rPr>
              <a:t>paso</a:t>
            </a:r>
            <a:r>
              <a:rPr lang="en-US" sz="1600" dirty="0">
                <a:latin typeface="Segoe UI "/>
              </a:rPr>
              <a:t> a </a:t>
            </a:r>
            <a:r>
              <a:rPr lang="en-US" sz="1600" dirty="0" err="1">
                <a:latin typeface="Segoe UI "/>
              </a:rPr>
              <a:t>paso</a:t>
            </a:r>
            <a:r>
              <a:rPr lang="en-US" sz="1600" dirty="0">
                <a:latin typeface="Segoe UI "/>
              </a:rPr>
              <a:t>, </a:t>
            </a:r>
            <a:r>
              <a:rPr lang="en-US" sz="1600" dirty="0" err="1">
                <a:latin typeface="Segoe UI "/>
              </a:rPr>
              <a:t>en</a:t>
            </a:r>
            <a:r>
              <a:rPr lang="en-US" sz="1600" dirty="0">
                <a:latin typeface="Segoe UI "/>
              </a:rPr>
              <a:t> </a:t>
            </a:r>
            <a:r>
              <a:rPr lang="en-US" sz="1600" dirty="0" err="1">
                <a:latin typeface="Segoe UI "/>
              </a:rPr>
              <a:t>diferentes</a:t>
            </a:r>
            <a:r>
              <a:rPr lang="en-US" sz="1600" dirty="0">
                <a:latin typeface="Segoe UI "/>
              </a:rPr>
              <a:t> </a:t>
            </a:r>
            <a:r>
              <a:rPr lang="en-US" sz="1600" dirty="0" err="1">
                <a:latin typeface="Segoe UI "/>
              </a:rPr>
              <a:t>bloques</a:t>
            </a:r>
            <a:r>
              <a:rPr lang="en-US" sz="1600" dirty="0">
                <a:latin typeface="Segoe UI "/>
              </a:rPr>
              <a:t> a lo largo de 2h.</a:t>
            </a:r>
          </a:p>
          <a:p>
            <a:r>
              <a:rPr lang="en-US" sz="1600" dirty="0">
                <a:latin typeface="Segoe UI "/>
              </a:rPr>
              <a:t>A lo largo del taller, </a:t>
            </a:r>
            <a:r>
              <a:rPr lang="en-US" sz="1600" dirty="0" err="1">
                <a:latin typeface="Segoe UI "/>
              </a:rPr>
              <a:t>iremos</a:t>
            </a:r>
            <a:r>
              <a:rPr lang="en-US" sz="1600" dirty="0">
                <a:latin typeface="Segoe UI "/>
              </a:rPr>
              <a:t> </a:t>
            </a:r>
            <a:r>
              <a:rPr lang="en-US" sz="1600" dirty="0" err="1">
                <a:latin typeface="Segoe UI "/>
              </a:rPr>
              <a:t>resolviendo</a:t>
            </a:r>
            <a:r>
              <a:rPr lang="en-US" sz="1600" dirty="0">
                <a:latin typeface="Segoe UI "/>
              </a:rPr>
              <a:t> </a:t>
            </a:r>
            <a:r>
              <a:rPr lang="en-US" sz="1600" dirty="0" err="1">
                <a:latin typeface="Segoe UI "/>
              </a:rPr>
              <a:t>dudas</a:t>
            </a:r>
            <a:r>
              <a:rPr lang="en-US" sz="1600" dirty="0">
                <a:latin typeface="Segoe UI "/>
              </a:rPr>
              <a:t> y </a:t>
            </a:r>
            <a:r>
              <a:rPr lang="en-US" sz="1600" dirty="0" err="1">
                <a:latin typeface="Segoe UI "/>
              </a:rPr>
              <a:t>preguntas</a:t>
            </a:r>
            <a:r>
              <a:rPr lang="en-US" sz="1600" dirty="0">
                <a:latin typeface="Segoe UI "/>
              </a:rPr>
              <a:t>.</a:t>
            </a:r>
          </a:p>
          <a:p>
            <a:r>
              <a:rPr lang="en-US" sz="1600" dirty="0" err="1">
                <a:latin typeface="Segoe UI "/>
              </a:rPr>
              <a:t>También</a:t>
            </a:r>
            <a:r>
              <a:rPr lang="en-US" sz="1600" dirty="0">
                <a:latin typeface="Segoe UI "/>
              </a:rPr>
              <a:t> </a:t>
            </a:r>
            <a:r>
              <a:rPr lang="en-US" sz="1600" dirty="0" err="1">
                <a:latin typeface="Segoe UI "/>
              </a:rPr>
              <a:t>tendremos</a:t>
            </a:r>
            <a:r>
              <a:rPr lang="en-US" sz="1600" dirty="0">
                <a:latin typeface="Segoe UI "/>
              </a:rPr>
              <a:t> </a:t>
            </a:r>
            <a:r>
              <a:rPr lang="en-US" sz="1600" dirty="0" err="1">
                <a:latin typeface="Segoe UI "/>
              </a:rPr>
              <a:t>alguna</a:t>
            </a:r>
            <a:r>
              <a:rPr lang="en-US" sz="1600" dirty="0">
                <a:latin typeface="Segoe UI "/>
              </a:rPr>
              <a:t> </a:t>
            </a:r>
            <a:r>
              <a:rPr lang="en-US" sz="1600" dirty="0" err="1">
                <a:latin typeface="Segoe UI "/>
              </a:rPr>
              <a:t>sorpresa</a:t>
            </a:r>
            <a:r>
              <a:rPr lang="en-US" sz="1600" dirty="0">
                <a:latin typeface="Segoe UI "/>
              </a:rPr>
              <a:t> y </a:t>
            </a:r>
            <a:r>
              <a:rPr lang="en-US" sz="1600" dirty="0" err="1">
                <a:latin typeface="Segoe UI "/>
              </a:rPr>
              <a:t>detalle</a:t>
            </a:r>
            <a:r>
              <a:rPr lang="en-US" sz="16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25379" y="1314414"/>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accent2">
                    <a:lumMod val="75000"/>
                  </a:schemeClr>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3942717" y="978230"/>
            <a:ext cx="4910659" cy="18486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0" dirty="0">
                <a:latin typeface="+mn-lt"/>
              </a:rPr>
              <a:t>1 </a:t>
            </a:r>
            <a:r>
              <a:rPr lang="en-US" sz="2940" dirty="0" err="1">
                <a:latin typeface="+mn-lt"/>
              </a:rPr>
              <a:t>librería</a:t>
            </a:r>
            <a:endParaRPr lang="en-US" sz="2940" dirty="0">
              <a:latin typeface="+mn-lt"/>
            </a:endParaRPr>
          </a:p>
          <a:p>
            <a:pPr marL="0" indent="0">
              <a:buNone/>
            </a:pPr>
            <a:r>
              <a:rPr lang="en-US" sz="2940" dirty="0" err="1">
                <a:latin typeface="+mn-lt"/>
              </a:rPr>
              <a:t>Múltiples</a:t>
            </a:r>
            <a:r>
              <a:rPr lang="en-US" sz="2940" dirty="0">
                <a:latin typeface="+mn-lt"/>
              </a:rPr>
              <a:t> </a:t>
            </a:r>
            <a:r>
              <a:rPr lang="en-US" sz="2940" dirty="0" err="1">
                <a:latin typeface="+mn-lt"/>
              </a:rPr>
              <a:t>Platformas</a:t>
            </a:r>
            <a:endParaRPr lang="en-US" sz="2940" dirty="0">
              <a:latin typeface="+mn-lt"/>
            </a:endParaRPr>
          </a:p>
          <a:p>
            <a:pPr marL="0" indent="0">
              <a:buNone/>
            </a:pPr>
            <a:endParaRPr lang="en-US" sz="1618" dirty="0">
              <a:latin typeface="+mn-lt"/>
            </a:endParaRPr>
          </a:p>
          <a:p>
            <a:pPr marL="0" indent="0">
              <a:buNone/>
            </a:pPr>
            <a:r>
              <a:rPr lang="en-US" sz="1765" dirty="0" err="1">
                <a:latin typeface="+mn-lt"/>
              </a:rPr>
              <a:t>Incluidas</a:t>
            </a:r>
            <a:r>
              <a:rPr lang="en-US" sz="1765" dirty="0">
                <a:latin typeface="+mn-lt"/>
              </a:rPr>
              <a:t>:</a:t>
            </a:r>
          </a:p>
          <a:p>
            <a:pPr marL="0" indent="0">
              <a:buNone/>
            </a:pPr>
            <a:r>
              <a:rPr lang="en-US" sz="1765" dirty="0" err="1">
                <a:solidFill>
                  <a:srgbClr val="6A44B0"/>
                </a:solidFill>
              </a:rPr>
              <a:t>Xamarin.iOS</a:t>
            </a:r>
            <a:r>
              <a:rPr lang="en-US" sz="1765" dirty="0"/>
              <a:t> y </a:t>
            </a:r>
            <a:r>
              <a:rPr lang="en-US" sz="1765" dirty="0" err="1">
                <a:solidFill>
                  <a:srgbClr val="56A618"/>
                </a:solidFill>
              </a:rPr>
              <a:t>Xamarin.Android</a:t>
            </a:r>
            <a:endParaRPr lang="en-US" sz="1765" dirty="0">
              <a:solidFill>
                <a:srgbClr val="56A618"/>
              </a:solidFill>
            </a:endParaRPr>
          </a:p>
        </p:txBody>
      </p:sp>
      <p:sp>
        <p:nvSpPr>
          <p:cNvPr id="4" name="Title 3"/>
          <p:cNvSpPr>
            <a:spLocks noGrp="1"/>
          </p:cNvSpPr>
          <p:nvPr>
            <p:ph type="title"/>
          </p:nvPr>
        </p:nvSpPr>
        <p:spPr>
          <a:xfrm>
            <a:off x="457784" y="206314"/>
            <a:ext cx="8228433" cy="857129"/>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715" y="978230"/>
            <a:ext cx="3102919" cy="3077829"/>
          </a:xfrm>
          <a:prstGeom prst="rect">
            <a:avLst/>
          </a:prstGeom>
        </p:spPr>
      </p:pic>
    </p:spTree>
    <p:extLst>
      <p:ext uri="{BB962C8B-B14F-4D97-AF65-F5344CB8AC3E}">
        <p14:creationId xmlns:p14="http://schemas.microsoft.com/office/powerpoint/2010/main" val="1420024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341242" y="3587194"/>
            <a:ext cx="6610196" cy="879185"/>
          </a:xfrm>
        </p:spPr>
        <p:txBody>
          <a:bodyPr/>
          <a:lstStyle/>
          <a:p>
            <a:pPr algn="ctr">
              <a:spcAft>
                <a:spcPts val="441"/>
              </a:spcAft>
            </a:pPr>
            <a:r>
              <a:rPr lang="en-US" sz="1600" dirty="0" err="1">
                <a:gradFill>
                  <a:gsLst>
                    <a:gs pos="2917">
                      <a:schemeClr val="tx1"/>
                    </a:gs>
                    <a:gs pos="30000">
                      <a:schemeClr val="tx1"/>
                    </a:gs>
                  </a:gsLst>
                  <a:lin ang="5400000" scaled="0"/>
                </a:gradFill>
              </a:rPr>
              <a:t>Crear</a:t>
            </a:r>
            <a:r>
              <a:rPr lang="en-US" sz="1600" dirty="0">
                <a:gradFill>
                  <a:gsLst>
                    <a:gs pos="2917">
                      <a:schemeClr val="tx1"/>
                    </a:gs>
                    <a:gs pos="30000">
                      <a:schemeClr val="tx1"/>
                    </a:gs>
                  </a:gsLst>
                  <a:lin ang="5400000" scaled="0"/>
                </a:gradFill>
              </a:rPr>
              <a:t> UIs </a:t>
            </a:r>
            <a:r>
              <a:rPr lang="en-US" sz="1600" dirty="0" err="1">
                <a:gradFill>
                  <a:gsLst>
                    <a:gs pos="2917">
                      <a:schemeClr val="tx1"/>
                    </a:gs>
                    <a:gs pos="30000">
                      <a:schemeClr val="tx1"/>
                    </a:gs>
                  </a:gsLst>
                  <a:lin ang="5400000" scaled="0"/>
                </a:gradFill>
              </a:rPr>
              <a:t>nativas</a:t>
            </a:r>
            <a:r>
              <a:rPr lang="en-US" sz="1600" dirty="0">
                <a:gradFill>
                  <a:gsLst>
                    <a:gs pos="2917">
                      <a:schemeClr val="tx1"/>
                    </a:gs>
                    <a:gs pos="30000">
                      <a:schemeClr val="tx1"/>
                    </a:gs>
                  </a:gsLst>
                  <a:lin ang="5400000" scaled="0"/>
                </a:gradFill>
              </a:rPr>
              <a:t> para iOS, Android, macOS, Linux &amp; Windows </a:t>
            </a:r>
          </a:p>
          <a:p>
            <a:pPr algn="ctr">
              <a:spcAft>
                <a:spcPts val="441"/>
              </a:spcAft>
            </a:pPr>
            <a:r>
              <a:rPr lang="en-US" sz="1600" dirty="0" err="1">
                <a:gradFill>
                  <a:gsLst>
                    <a:gs pos="2917">
                      <a:schemeClr val="tx1"/>
                    </a:gs>
                    <a:gs pos="30000">
                      <a:schemeClr val="tx1"/>
                    </a:gs>
                  </a:gsLst>
                  <a:lin ang="5400000" scaled="0"/>
                </a:gradFill>
              </a:rPr>
              <a:t>Desde</a:t>
            </a:r>
            <a:r>
              <a:rPr lang="en-US" sz="1600" dirty="0">
                <a:gradFill>
                  <a:gsLst>
                    <a:gs pos="2917">
                      <a:schemeClr val="tx1"/>
                    </a:gs>
                    <a:gs pos="30000">
                      <a:schemeClr val="tx1"/>
                    </a:gs>
                  </a:gsLst>
                  <a:lin ang="5400000" scaled="0"/>
                </a:gradFill>
              </a:rPr>
              <a:t> un </a:t>
            </a:r>
            <a:r>
              <a:rPr lang="en-US" sz="1600" dirty="0" err="1">
                <a:gradFill>
                  <a:gsLst>
                    <a:gs pos="2917">
                      <a:schemeClr val="tx1"/>
                    </a:gs>
                    <a:gs pos="30000">
                      <a:schemeClr val="tx1"/>
                    </a:gs>
                  </a:gsLst>
                  <a:lin ang="5400000" scaled="0"/>
                </a:gradFill>
              </a:rPr>
              <a:t>mismo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archivo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común</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compartido</a:t>
            </a:r>
            <a:r>
              <a:rPr lang="en-US" sz="1600" dirty="0">
                <a:gradFill>
                  <a:gsLst>
                    <a:gs pos="2917">
                      <a:schemeClr val="tx1"/>
                    </a:gs>
                    <a:gs pos="30000">
                      <a:schemeClr val="tx1"/>
                    </a:gs>
                  </a:gsLst>
                  <a:lin ang="5400000" scaled="0"/>
                </a:gradFill>
              </a:rPr>
              <a:t> C# (o XAML).</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2" y="949546"/>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Mavegación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134679" y="1187532"/>
            <a:ext cx="1748427"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err="1">
                <a:solidFill>
                  <a:schemeClr val="tx1"/>
                </a:solidFill>
              </a:rPr>
              <a:t>Páginas</a:t>
            </a:r>
            <a:endParaRPr lang="en-US" sz="2800"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181170"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1" y="5824485"/>
              <a:ext cx="1037185"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1712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ActivityIndicator</a:t>
            </a:r>
            <a:endParaRPr lang="en-US" sz="1324" dirty="0">
              <a:solidFill>
                <a:schemeClr val="bg1"/>
              </a:solidFill>
              <a:cs typeface="Helvetica Light"/>
            </a:endParaRPr>
          </a:p>
        </p:txBody>
      </p:sp>
      <p:sp>
        <p:nvSpPr>
          <p:cNvPr id="11" name="Rounded Rectangle 10"/>
          <p:cNvSpPr/>
          <p:nvPr/>
        </p:nvSpPr>
        <p:spPr>
          <a:xfrm>
            <a:off x="223031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BoxView</a:t>
            </a:r>
            <a:endParaRPr lang="en-US" sz="1324" dirty="0">
              <a:solidFill>
                <a:schemeClr val="bg1"/>
              </a:solidFill>
              <a:cs typeface="Helvetica Light"/>
            </a:endParaRPr>
          </a:p>
        </p:txBody>
      </p:sp>
      <p:sp>
        <p:nvSpPr>
          <p:cNvPr id="12" name="Rounded Rectangle 11"/>
          <p:cNvSpPr/>
          <p:nvPr/>
        </p:nvSpPr>
        <p:spPr>
          <a:xfrm>
            <a:off x="394351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Button</a:t>
            </a:r>
          </a:p>
        </p:txBody>
      </p:sp>
      <p:sp>
        <p:nvSpPr>
          <p:cNvPr id="13" name="Rounded Rectangle 12"/>
          <p:cNvSpPr/>
          <p:nvPr/>
        </p:nvSpPr>
        <p:spPr>
          <a:xfrm>
            <a:off x="565670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DatePicker</a:t>
            </a:r>
            <a:endParaRPr lang="en-US" sz="1324" dirty="0">
              <a:solidFill>
                <a:schemeClr val="bg1"/>
              </a:solidFill>
              <a:cs typeface="Helvetica Light"/>
            </a:endParaRPr>
          </a:p>
        </p:txBody>
      </p:sp>
      <p:sp>
        <p:nvSpPr>
          <p:cNvPr id="14" name="Rounded Rectangle 13"/>
          <p:cNvSpPr/>
          <p:nvPr/>
        </p:nvSpPr>
        <p:spPr>
          <a:xfrm>
            <a:off x="7369899"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Editor</a:t>
            </a:r>
          </a:p>
        </p:txBody>
      </p:sp>
      <p:sp>
        <p:nvSpPr>
          <p:cNvPr id="15" name="Rounded Rectangle 14"/>
          <p:cNvSpPr/>
          <p:nvPr/>
        </p:nvSpPr>
        <p:spPr>
          <a:xfrm>
            <a:off x="51712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Entry</a:t>
            </a:r>
          </a:p>
        </p:txBody>
      </p:sp>
      <p:sp>
        <p:nvSpPr>
          <p:cNvPr id="16" name="Rounded Rectangle 15"/>
          <p:cNvSpPr/>
          <p:nvPr/>
        </p:nvSpPr>
        <p:spPr>
          <a:xfrm>
            <a:off x="223031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Image</a:t>
            </a:r>
          </a:p>
        </p:txBody>
      </p:sp>
      <p:sp>
        <p:nvSpPr>
          <p:cNvPr id="17" name="Rounded Rectangle 16"/>
          <p:cNvSpPr/>
          <p:nvPr/>
        </p:nvSpPr>
        <p:spPr>
          <a:xfrm>
            <a:off x="394351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Label</a:t>
            </a:r>
          </a:p>
        </p:txBody>
      </p:sp>
      <p:sp>
        <p:nvSpPr>
          <p:cNvPr id="18" name="Rounded Rectangle 17"/>
          <p:cNvSpPr/>
          <p:nvPr/>
        </p:nvSpPr>
        <p:spPr>
          <a:xfrm>
            <a:off x="565670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ListView</a:t>
            </a:r>
            <a:endParaRPr lang="en-US" sz="1324" dirty="0">
              <a:solidFill>
                <a:schemeClr val="bg1"/>
              </a:solidFill>
              <a:cs typeface="Helvetica Light"/>
            </a:endParaRPr>
          </a:p>
        </p:txBody>
      </p:sp>
      <p:sp>
        <p:nvSpPr>
          <p:cNvPr id="19" name="Rounded Rectangle 18"/>
          <p:cNvSpPr/>
          <p:nvPr/>
        </p:nvSpPr>
        <p:spPr>
          <a:xfrm>
            <a:off x="7369899"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Map</a:t>
            </a:r>
          </a:p>
        </p:txBody>
      </p:sp>
      <p:sp>
        <p:nvSpPr>
          <p:cNvPr id="20" name="Rounded Rectangle 19"/>
          <p:cNvSpPr/>
          <p:nvPr/>
        </p:nvSpPr>
        <p:spPr>
          <a:xfrm>
            <a:off x="51712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OpenGLView</a:t>
            </a:r>
            <a:endParaRPr lang="en-US" sz="1324" dirty="0">
              <a:solidFill>
                <a:schemeClr val="bg1"/>
              </a:solidFill>
              <a:cs typeface="Helvetica Light"/>
            </a:endParaRPr>
          </a:p>
        </p:txBody>
      </p:sp>
      <p:sp>
        <p:nvSpPr>
          <p:cNvPr id="21" name="Rounded Rectangle 20"/>
          <p:cNvSpPr/>
          <p:nvPr/>
        </p:nvSpPr>
        <p:spPr>
          <a:xfrm>
            <a:off x="223031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Picker</a:t>
            </a:r>
          </a:p>
        </p:txBody>
      </p:sp>
      <p:sp>
        <p:nvSpPr>
          <p:cNvPr id="22" name="Rounded Rectangle 21"/>
          <p:cNvSpPr/>
          <p:nvPr/>
        </p:nvSpPr>
        <p:spPr>
          <a:xfrm>
            <a:off x="394351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ProgressBar</a:t>
            </a:r>
            <a:endParaRPr lang="en-US" sz="1324" dirty="0">
              <a:solidFill>
                <a:schemeClr val="bg1"/>
              </a:solidFill>
              <a:cs typeface="Helvetica Light"/>
            </a:endParaRPr>
          </a:p>
        </p:txBody>
      </p:sp>
      <p:sp>
        <p:nvSpPr>
          <p:cNvPr id="23" name="Rounded Rectangle 22"/>
          <p:cNvSpPr/>
          <p:nvPr/>
        </p:nvSpPr>
        <p:spPr>
          <a:xfrm>
            <a:off x="565670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SearchBar</a:t>
            </a:r>
            <a:endParaRPr lang="en-US" sz="1324" dirty="0">
              <a:solidFill>
                <a:schemeClr val="bg1"/>
              </a:solidFill>
              <a:cs typeface="Helvetica Light"/>
            </a:endParaRPr>
          </a:p>
        </p:txBody>
      </p:sp>
      <p:sp>
        <p:nvSpPr>
          <p:cNvPr id="24" name="Rounded Rectangle 23"/>
          <p:cNvSpPr/>
          <p:nvPr/>
        </p:nvSpPr>
        <p:spPr>
          <a:xfrm>
            <a:off x="7369899"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Slider</a:t>
            </a:r>
          </a:p>
        </p:txBody>
      </p:sp>
      <p:sp>
        <p:nvSpPr>
          <p:cNvPr id="25" name="Rounded Rectangle 24"/>
          <p:cNvSpPr/>
          <p:nvPr/>
        </p:nvSpPr>
        <p:spPr>
          <a:xfrm>
            <a:off x="51712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Stepper</a:t>
            </a:r>
          </a:p>
        </p:txBody>
      </p:sp>
      <p:sp>
        <p:nvSpPr>
          <p:cNvPr id="26" name="Rounded Rectangle 25"/>
          <p:cNvSpPr/>
          <p:nvPr/>
        </p:nvSpPr>
        <p:spPr>
          <a:xfrm>
            <a:off x="2230316"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TableView</a:t>
            </a:r>
            <a:endParaRPr lang="en-US" sz="1324" dirty="0">
              <a:solidFill>
                <a:schemeClr val="bg1"/>
              </a:solidFill>
              <a:cs typeface="Helvetica Light"/>
            </a:endParaRPr>
          </a:p>
        </p:txBody>
      </p:sp>
      <p:sp>
        <p:nvSpPr>
          <p:cNvPr id="27" name="Rounded Rectangle 26"/>
          <p:cNvSpPr/>
          <p:nvPr/>
        </p:nvSpPr>
        <p:spPr>
          <a:xfrm>
            <a:off x="394351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TimePicker</a:t>
            </a:r>
            <a:endParaRPr lang="en-US" sz="1324" dirty="0">
              <a:solidFill>
                <a:schemeClr val="bg1"/>
              </a:solidFill>
              <a:cs typeface="Helvetica Light"/>
            </a:endParaRPr>
          </a:p>
        </p:txBody>
      </p:sp>
      <p:sp>
        <p:nvSpPr>
          <p:cNvPr id="28" name="Rounded Rectangle 27"/>
          <p:cNvSpPr/>
          <p:nvPr/>
        </p:nvSpPr>
        <p:spPr>
          <a:xfrm>
            <a:off x="5656706"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WebView</a:t>
            </a:r>
            <a:endParaRPr lang="en-US" sz="1324" dirty="0">
              <a:solidFill>
                <a:schemeClr val="bg1"/>
              </a:solidFill>
              <a:cs typeface="Helvetica Light"/>
            </a:endParaRPr>
          </a:p>
        </p:txBody>
      </p:sp>
      <p:sp>
        <p:nvSpPr>
          <p:cNvPr id="29" name="Rounded Rectangle 28"/>
          <p:cNvSpPr/>
          <p:nvPr/>
        </p:nvSpPr>
        <p:spPr>
          <a:xfrm>
            <a:off x="7369899"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EntryCell</a:t>
            </a:r>
            <a:endParaRPr lang="en-US" sz="1324" dirty="0">
              <a:solidFill>
                <a:schemeClr val="bg1"/>
              </a:solidFill>
              <a:cs typeface="Helvetica Light"/>
            </a:endParaRPr>
          </a:p>
        </p:txBody>
      </p:sp>
      <p:sp>
        <p:nvSpPr>
          <p:cNvPr id="30" name="Rounded Rectangle 29"/>
          <p:cNvSpPr/>
          <p:nvPr/>
        </p:nvSpPr>
        <p:spPr>
          <a:xfrm>
            <a:off x="51712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ImageCell</a:t>
            </a:r>
            <a:endParaRPr lang="en-US" sz="1324" dirty="0">
              <a:solidFill>
                <a:schemeClr val="bg1"/>
              </a:solidFill>
              <a:cs typeface="Helvetica Light"/>
            </a:endParaRPr>
          </a:p>
        </p:txBody>
      </p:sp>
      <p:sp>
        <p:nvSpPr>
          <p:cNvPr id="31" name="Rounded Rectangle 30"/>
          <p:cNvSpPr/>
          <p:nvPr/>
        </p:nvSpPr>
        <p:spPr>
          <a:xfrm>
            <a:off x="223031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SwitchCell</a:t>
            </a:r>
            <a:endParaRPr lang="en-US" sz="1324" dirty="0">
              <a:solidFill>
                <a:schemeClr val="bg1"/>
              </a:solidFill>
              <a:cs typeface="Helvetica Light"/>
            </a:endParaRPr>
          </a:p>
        </p:txBody>
      </p:sp>
      <p:sp>
        <p:nvSpPr>
          <p:cNvPr id="32" name="Rounded Rectangle 31"/>
          <p:cNvSpPr/>
          <p:nvPr/>
        </p:nvSpPr>
        <p:spPr>
          <a:xfrm>
            <a:off x="394351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TextCell</a:t>
            </a:r>
            <a:endParaRPr lang="en-US" sz="1324" dirty="0">
              <a:solidFill>
                <a:schemeClr val="bg1"/>
              </a:solidFill>
              <a:cs typeface="Helvetica Light"/>
            </a:endParaRPr>
          </a:p>
        </p:txBody>
      </p:sp>
      <p:sp>
        <p:nvSpPr>
          <p:cNvPr id="33" name="Rounded Rectangle 32"/>
          <p:cNvSpPr/>
          <p:nvPr/>
        </p:nvSpPr>
        <p:spPr>
          <a:xfrm>
            <a:off x="565670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ViewCell</a:t>
            </a:r>
            <a:endParaRPr lang="en-US" sz="1324"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7" name="Imagen 6">
            <a:extLst>
              <a:ext uri="{FF2B5EF4-FFF2-40B4-BE49-F238E27FC236}">
                <a16:creationId xmlns:a16="http://schemas.microsoft.com/office/drawing/2014/main" id="{7AE61A9E-3CD4-45D1-889A-5FA720D478BF}"/>
              </a:ext>
            </a:extLst>
          </p:cNvPr>
          <p:cNvPicPr>
            <a:picLocks noChangeAspect="1"/>
          </p:cNvPicPr>
          <p:nvPr/>
        </p:nvPicPr>
        <p:blipFill>
          <a:blip r:embed="rId2"/>
          <a:stretch>
            <a:fillRect/>
          </a:stretch>
        </p:blipFill>
        <p:spPr>
          <a:xfrm>
            <a:off x="457200" y="755006"/>
            <a:ext cx="1829777" cy="2953193"/>
          </a:xfrm>
          <a:prstGeom prst="rect">
            <a:avLst/>
          </a:prstGeom>
        </p:spPr>
      </p:pic>
      <p:pic>
        <p:nvPicPr>
          <p:cNvPr id="9" name="Imagen 8">
            <a:extLst>
              <a:ext uri="{FF2B5EF4-FFF2-40B4-BE49-F238E27FC236}">
                <a16:creationId xmlns:a16="http://schemas.microsoft.com/office/drawing/2014/main" id="{77B8D05F-4AA1-4674-BA9C-0AE7424DD71A}"/>
              </a:ext>
            </a:extLst>
          </p:cNvPr>
          <p:cNvPicPr>
            <a:picLocks noChangeAspect="1"/>
          </p:cNvPicPr>
          <p:nvPr/>
        </p:nvPicPr>
        <p:blipFill>
          <a:blip r:embed="rId3"/>
          <a:stretch>
            <a:fillRect/>
          </a:stretch>
        </p:blipFill>
        <p:spPr>
          <a:xfrm>
            <a:off x="2380436" y="755006"/>
            <a:ext cx="1870850" cy="3364319"/>
          </a:xfrm>
          <a:prstGeom prst="rect">
            <a:avLst/>
          </a:prstGeom>
        </p:spPr>
      </p:pic>
      <p:pic>
        <p:nvPicPr>
          <p:cNvPr id="11" name="Imagen 10">
            <a:extLst>
              <a:ext uri="{FF2B5EF4-FFF2-40B4-BE49-F238E27FC236}">
                <a16:creationId xmlns:a16="http://schemas.microsoft.com/office/drawing/2014/main" id="{D90C2435-4E96-4202-8BE7-2D7CF958C340}"/>
              </a:ext>
            </a:extLst>
          </p:cNvPr>
          <p:cNvPicPr>
            <a:picLocks noChangeAspect="1"/>
          </p:cNvPicPr>
          <p:nvPr/>
        </p:nvPicPr>
        <p:blipFill>
          <a:blip r:embed="rId4"/>
          <a:stretch>
            <a:fillRect/>
          </a:stretch>
        </p:blipFill>
        <p:spPr>
          <a:xfrm>
            <a:off x="4344745" y="749571"/>
            <a:ext cx="4580949" cy="3403959"/>
          </a:xfrm>
          <a:prstGeom prst="rect">
            <a:avLst/>
          </a:prstGeom>
        </p:spPr>
      </p:pic>
    </p:spTree>
    <p:extLst>
      <p:ext uri="{BB962C8B-B14F-4D97-AF65-F5344CB8AC3E}">
        <p14:creationId xmlns:p14="http://schemas.microsoft.com/office/powerpoint/2010/main" val="172987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A practicar: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2423180928"/>
              </p:ext>
            </p:extLst>
          </p:nvPr>
        </p:nvGraphicFramePr>
        <p:xfrm>
          <a:off x="2916071" y="1492164"/>
          <a:ext cx="4571352" cy="281173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1886811219"/>
              </p:ext>
            </p:extLst>
          </p:nvPr>
        </p:nvGraphicFramePr>
        <p:xfrm>
          <a:off x="2916071" y="1492164"/>
          <a:ext cx="4571352" cy="253741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1948384" y="1049527"/>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062634" y="1049527"/>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176884" y="1065112"/>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091221" y="1979381"/>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148363" y="1465105"/>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091221" y="2607942"/>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091222" y="2607942"/>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148330" y="2265091"/>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148330" y="1859502"/>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062668" y="1163812"/>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176951" y="1278095"/>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176918" y="1163812"/>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291202" y="1278095"/>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291168" y="1179396"/>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405452" y="1293679"/>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1948384" y="3749444"/>
            <a:ext cx="5223591" cy="377988"/>
          </a:xfrm>
          <a:prstGeom prst="rect">
            <a:avLst/>
          </a:prstGeom>
          <a:solidFill>
            <a:schemeClr val="accent2">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2"/>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r>
              <a:rPr lang="en-US" sz="2400" b="1" dirty="0"/>
              <a:t>Testing</a:t>
            </a:r>
            <a:r>
              <a:rPr lang="en-US" sz="2400" dirty="0"/>
              <a:t>.</a:t>
            </a:r>
          </a:p>
          <a:p>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2800" dirty="0"/>
              <a:t>Pero... ¿Por </a:t>
            </a:r>
            <a:r>
              <a:rPr lang="pt-BR" sz="2800" dirty="0" err="1"/>
              <a:t>qué</a:t>
            </a:r>
            <a:r>
              <a:rPr lang="pt-BR" sz="2800" dirty="0"/>
              <a:t> MVVM?</a:t>
            </a:r>
          </a:p>
        </p:txBody>
      </p:sp>
    </p:spTree>
    <p:extLst>
      <p:ext uri="{BB962C8B-B14F-4D97-AF65-F5344CB8AC3E}">
        <p14:creationId xmlns:p14="http://schemas.microsoft.com/office/powerpoint/2010/main" val="111978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90582-1347-4B49-8FAA-44344DA2A1D9}"/>
              </a:ext>
            </a:extLst>
          </p:cNvPr>
          <p:cNvSpPr>
            <a:spLocks noGrp="1"/>
          </p:cNvSpPr>
          <p:nvPr>
            <p:ph type="title"/>
          </p:nvPr>
        </p:nvSpPr>
        <p:spPr/>
        <p:txBody>
          <a:bodyPr/>
          <a:lstStyle/>
          <a:p>
            <a:r>
              <a:rPr lang="es-ES" dirty="0"/>
              <a:t>Peticiones Http -&gt; 100% compartidas</a:t>
            </a:r>
          </a:p>
        </p:txBody>
      </p:sp>
      <p:sp>
        <p:nvSpPr>
          <p:cNvPr id="27" name="Rectángulo 26">
            <a:extLst>
              <a:ext uri="{FF2B5EF4-FFF2-40B4-BE49-F238E27FC236}">
                <a16:creationId xmlns:a16="http://schemas.microsoft.com/office/drawing/2014/main" id="{359D0F67-4954-4005-BEC1-985E212BE212}"/>
              </a:ext>
            </a:extLst>
          </p:cNvPr>
          <p:cNvSpPr/>
          <p:nvPr/>
        </p:nvSpPr>
        <p:spPr>
          <a:xfrm>
            <a:off x="457201" y="1062908"/>
            <a:ext cx="8229599" cy="2893100"/>
          </a:xfrm>
          <a:prstGeom prst="rect">
            <a:avLst/>
          </a:prstGeom>
        </p:spPr>
        <p:txBody>
          <a:bodyPr wrap="square">
            <a:spAutoFit/>
          </a:bodyPr>
          <a:lstStyle/>
          <a:p>
            <a:r>
              <a:rPr lang="es-ES" dirty="0" err="1">
                <a:latin typeface="Consolas" panose="020B0609020204030204" pitchFamily="49" charset="0"/>
              </a:rPr>
              <a:t>public</a:t>
            </a:r>
            <a:r>
              <a:rPr lang="es-ES" dirty="0">
                <a:latin typeface="Consolas" panose="020B0609020204030204" pitchFamily="49" charset="0"/>
              </a:rPr>
              <a:t> </a:t>
            </a:r>
            <a:r>
              <a:rPr lang="es-ES" dirty="0" err="1">
                <a:latin typeface="Consolas" panose="020B0609020204030204" pitchFamily="49" charset="0"/>
              </a:rPr>
              <a:t>async</a:t>
            </a:r>
            <a:r>
              <a:rPr lang="es-ES" dirty="0">
                <a:latin typeface="Consolas" panose="020B0609020204030204" pitchFamily="49" charset="0"/>
              </a:rPr>
              <a:t> </a:t>
            </a:r>
            <a:r>
              <a:rPr lang="es-ES" dirty="0" err="1">
                <a:latin typeface="Consolas" panose="020B0609020204030204" pitchFamily="49" charset="0"/>
              </a:rPr>
              <a:t>Task</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 </a:t>
            </a:r>
            <a:r>
              <a:rPr lang="es-ES" dirty="0" err="1">
                <a:latin typeface="Consolas" panose="020B0609020204030204" pitchFamily="49" charset="0"/>
              </a:rPr>
              <a:t>GetAsync</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a:t>
            </a:r>
            <a:r>
              <a:rPr lang="es-ES" dirty="0" err="1">
                <a:latin typeface="Consolas" panose="020B0609020204030204" pitchFamily="49" charset="0"/>
              </a:rPr>
              <a:t>string</a:t>
            </a:r>
            <a:r>
              <a:rPr lang="es-ES" dirty="0">
                <a:latin typeface="Consolas" panose="020B0609020204030204" pitchFamily="49" charset="0"/>
              </a:rPr>
              <a:t> </a:t>
            </a:r>
            <a:r>
              <a:rPr lang="es-ES" dirty="0" err="1">
                <a:latin typeface="Consolas" panose="020B0609020204030204" pitchFamily="49" charset="0"/>
              </a:rPr>
              <a:t>uri</a:t>
            </a:r>
            <a:r>
              <a:rPr lang="es-ES" dirty="0">
                <a:latin typeface="Consolas" panose="020B0609020204030204" pitchFamily="49" charset="0"/>
              </a:rPr>
              <a:t>)</a:t>
            </a:r>
          </a:p>
          <a:p>
            <a:r>
              <a:rPr lang="es-ES" dirty="0">
                <a:latin typeface="Consolas" panose="020B0609020204030204" pitchFamily="49" charset="0"/>
              </a:rPr>
              <a:t>        {</a:t>
            </a:r>
          </a:p>
          <a:p>
            <a:r>
              <a:rPr lang="es-ES" dirty="0">
                <a:latin typeface="Consolas" panose="020B0609020204030204" pitchFamily="49" charset="0"/>
              </a:rPr>
              <a:t>            </a:t>
            </a:r>
            <a:r>
              <a:rPr lang="es-ES" dirty="0" err="1">
                <a:latin typeface="Consolas" panose="020B0609020204030204" pitchFamily="49" charset="0"/>
              </a:rPr>
              <a:t>HttpClient</a:t>
            </a:r>
            <a:r>
              <a:rPr lang="es-ES" dirty="0">
                <a:latin typeface="Consolas" panose="020B0609020204030204" pitchFamily="49" charset="0"/>
              </a:rPr>
              <a:t> </a:t>
            </a:r>
            <a:r>
              <a:rPr lang="es-ES" dirty="0" err="1">
                <a:latin typeface="Consolas" panose="020B0609020204030204" pitchFamily="49" charset="0"/>
              </a:rPr>
              <a:t>httpClient</a:t>
            </a:r>
            <a:r>
              <a:rPr lang="es-ES" dirty="0">
                <a:latin typeface="Consolas" panose="020B0609020204030204" pitchFamily="49" charset="0"/>
              </a:rPr>
              <a:t> = </a:t>
            </a:r>
            <a:r>
              <a:rPr lang="es-ES" dirty="0" err="1">
                <a:latin typeface="Consolas" panose="020B0609020204030204" pitchFamily="49" charset="0"/>
              </a:rPr>
              <a:t>CreateHttpClient</a:t>
            </a:r>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HttpResponseMessage</a:t>
            </a:r>
            <a:r>
              <a:rPr lang="es-ES" dirty="0">
                <a:latin typeface="Consolas" panose="020B0609020204030204" pitchFamily="49" charset="0"/>
              </a:rPr>
              <a:t> response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httpClient.GetAsync</a:t>
            </a:r>
            <a:r>
              <a:rPr lang="es-ES" dirty="0">
                <a:latin typeface="Consolas" panose="020B0609020204030204" pitchFamily="49" charset="0"/>
              </a:rPr>
              <a:t>(</a:t>
            </a:r>
            <a:r>
              <a:rPr lang="es-ES" dirty="0" err="1">
                <a:latin typeface="Consolas" panose="020B0609020204030204" pitchFamily="49" charset="0"/>
              </a:rPr>
              <a:t>uri</a:t>
            </a:r>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HandleResponse</a:t>
            </a:r>
            <a:r>
              <a:rPr lang="es-ES" dirty="0">
                <a:latin typeface="Consolas" panose="020B0609020204030204" pitchFamily="49" charset="0"/>
              </a:rPr>
              <a:t>(response);</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string</a:t>
            </a:r>
            <a:r>
              <a:rPr lang="es-ES" dirty="0">
                <a:latin typeface="Consolas" panose="020B0609020204030204" pitchFamily="49" charset="0"/>
              </a:rPr>
              <a:t> </a:t>
            </a:r>
            <a:r>
              <a:rPr lang="es-ES" dirty="0" err="1">
                <a:latin typeface="Consolas" panose="020B0609020204030204" pitchFamily="49" charset="0"/>
              </a:rPr>
              <a:t>serialized</a:t>
            </a:r>
            <a:r>
              <a:rPr lang="es-ES" dirty="0">
                <a:latin typeface="Consolas" panose="020B0609020204030204" pitchFamily="49" charset="0"/>
              </a:rPr>
              <a:t>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response.Content.ReadAsStringAsync</a:t>
            </a:r>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TResult</a:t>
            </a:r>
            <a:r>
              <a:rPr lang="es-ES" dirty="0">
                <a:latin typeface="Consolas" panose="020B0609020204030204" pitchFamily="49" charset="0"/>
              </a:rPr>
              <a:t> </a:t>
            </a:r>
            <a:r>
              <a:rPr lang="es-ES" dirty="0" err="1">
                <a:latin typeface="Consolas" panose="020B0609020204030204" pitchFamily="49" charset="0"/>
              </a:rPr>
              <a:t>result</a:t>
            </a:r>
            <a:r>
              <a:rPr lang="es-ES" dirty="0">
                <a:latin typeface="Consolas" panose="020B0609020204030204" pitchFamily="49" charset="0"/>
              </a:rPr>
              <a:t>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Task.Run</a:t>
            </a:r>
            <a:r>
              <a:rPr lang="es-ES" dirty="0">
                <a:latin typeface="Consolas" panose="020B0609020204030204" pitchFamily="49" charset="0"/>
              </a:rPr>
              <a:t>(() =&gt; </a:t>
            </a:r>
            <a:r>
              <a:rPr lang="es-ES" dirty="0" err="1">
                <a:latin typeface="Consolas" panose="020B0609020204030204" pitchFamily="49" charset="0"/>
              </a:rPr>
              <a:t>JsonConvert.DeserializeObject</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a:t>
            </a:r>
            <a:r>
              <a:rPr lang="es-ES" dirty="0" err="1">
                <a:latin typeface="Consolas" panose="020B0609020204030204" pitchFamily="49" charset="0"/>
              </a:rPr>
              <a:t>serialized</a:t>
            </a:r>
            <a:r>
              <a:rPr lang="es-ES" dirty="0">
                <a:latin typeface="Consolas" panose="020B0609020204030204" pitchFamily="49" charset="0"/>
              </a:rPr>
              <a:t>, _</a:t>
            </a:r>
            <a:r>
              <a:rPr lang="es-ES" dirty="0" err="1">
                <a:latin typeface="Consolas" panose="020B0609020204030204" pitchFamily="49" charset="0"/>
              </a:rPr>
              <a:t>serializerSettings</a:t>
            </a:r>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a:t>
            </a:r>
            <a:r>
              <a:rPr lang="es-ES" dirty="0" err="1">
                <a:latin typeface="Consolas" panose="020B0609020204030204" pitchFamily="49" charset="0"/>
              </a:rPr>
              <a:t>result</a:t>
            </a:r>
            <a:r>
              <a:rPr lang="es-ES" dirty="0">
                <a:latin typeface="Consolas" panose="020B0609020204030204" pitchFamily="49" charset="0"/>
              </a:rPr>
              <a:t>;</a:t>
            </a:r>
          </a:p>
          <a:p>
            <a:r>
              <a:rPr lang="es-ES" dirty="0">
                <a:latin typeface="Consolas" panose="020B0609020204030204" pitchFamily="49" charset="0"/>
              </a:rPr>
              <a:t>}</a:t>
            </a:r>
          </a:p>
        </p:txBody>
      </p:sp>
    </p:spTree>
    <p:extLst>
      <p:ext uri="{BB962C8B-B14F-4D97-AF65-F5344CB8AC3E}">
        <p14:creationId xmlns:p14="http://schemas.microsoft.com/office/powerpoint/2010/main" val="9542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Servicio REST</a:t>
            </a:r>
          </a:p>
        </p:txBody>
      </p:sp>
      <p:sp>
        <p:nvSpPr>
          <p:cNvPr id="5" name="Marcador de texto 4"/>
          <p:cNvSpPr>
            <a:spLocks noGrp="1"/>
          </p:cNvSpPr>
          <p:nvPr>
            <p:ph type="subTitle" idx="1"/>
          </p:nvPr>
        </p:nvSpPr>
        <p:spPr/>
        <p:txBody>
          <a:bodyPr/>
          <a:lstStyle/>
          <a:p>
            <a:r>
              <a:rPr lang="es-ES" dirty="0"/>
              <a:t>Acceso a datos</a:t>
            </a:r>
          </a:p>
        </p:txBody>
      </p:sp>
    </p:spTree>
    <p:extLst>
      <p:ext uri="{BB962C8B-B14F-4D97-AF65-F5344CB8AC3E}">
        <p14:creationId xmlns:p14="http://schemas.microsoft.com/office/powerpoint/2010/main" val="47385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6000" dirty="0"/>
              <a:t>Aplicación completa</a:t>
            </a:r>
            <a:endParaRPr lang="es" sz="60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Repasamos conceptos y conocemos algunos nuevos!</a:t>
            </a:r>
          </a:p>
        </p:txBody>
      </p:sp>
    </p:spTree>
    <p:extLst>
      <p:ext uri="{BB962C8B-B14F-4D97-AF65-F5344CB8AC3E}">
        <p14:creationId xmlns:p14="http://schemas.microsoft.com/office/powerpoint/2010/main" val="2864183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8800" dirty="0"/>
              <a:t>P&amp;R</a:t>
            </a:r>
            <a:endParaRPr lang="es" sz="88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a:t>
            </a:r>
            <a:r>
              <a:rPr lang="es-ES" dirty="0"/>
              <a:t>Preguntas?</a:t>
            </a:r>
            <a:endParaRPr lang="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4" name="Imagen 3">
            <a:extLst>
              <a:ext uri="{FF2B5EF4-FFF2-40B4-BE49-F238E27FC236}">
                <a16:creationId xmlns:a16="http://schemas.microsoft.com/office/drawing/2014/main" id="{DEB21808-4F8F-402B-8C23-F2CF7E1B0FF0}"/>
              </a:ext>
            </a:extLst>
          </p:cNvPr>
          <p:cNvPicPr>
            <a:picLocks noChangeAspect="1"/>
          </p:cNvPicPr>
          <p:nvPr/>
        </p:nvPicPr>
        <p:blipFill>
          <a:blip r:embed="rId2"/>
          <a:stretch>
            <a:fillRect/>
          </a:stretch>
        </p:blipFill>
        <p:spPr>
          <a:xfrm>
            <a:off x="457200" y="832977"/>
            <a:ext cx="3996863" cy="3143600"/>
          </a:xfrm>
          <a:prstGeom prst="rect">
            <a:avLst/>
          </a:prstGeom>
        </p:spPr>
      </p:pic>
      <p:pic>
        <p:nvPicPr>
          <p:cNvPr id="6" name="Imagen 5">
            <a:extLst>
              <a:ext uri="{FF2B5EF4-FFF2-40B4-BE49-F238E27FC236}">
                <a16:creationId xmlns:a16="http://schemas.microsoft.com/office/drawing/2014/main" id="{B64892B1-4F12-4934-8882-7B7E0FE8A011}"/>
              </a:ext>
            </a:extLst>
          </p:cNvPr>
          <p:cNvPicPr>
            <a:picLocks noChangeAspect="1"/>
          </p:cNvPicPr>
          <p:nvPr/>
        </p:nvPicPr>
        <p:blipFill>
          <a:blip r:embed="rId3"/>
          <a:stretch>
            <a:fillRect/>
          </a:stretch>
        </p:blipFill>
        <p:spPr>
          <a:xfrm>
            <a:off x="4638788" y="832976"/>
            <a:ext cx="4003689" cy="3143600"/>
          </a:xfrm>
          <a:prstGeom prst="rect">
            <a:avLst/>
          </a:prstGeom>
        </p:spPr>
      </p:pic>
    </p:spTree>
    <p:extLst>
      <p:ext uri="{BB962C8B-B14F-4D97-AF65-F5344CB8AC3E}">
        <p14:creationId xmlns:p14="http://schemas.microsoft.com/office/powerpoint/2010/main" val="35323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1" y="14180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6" y="1050188"/>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364639"/>
            <a:ext cx="8228433" cy="1740068"/>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Primero, repasemos conceptos básicos</a:t>
            </a:r>
          </a:p>
        </p:txBody>
      </p:sp>
    </p:spTree>
    <p:extLst>
      <p:ext uri="{BB962C8B-B14F-4D97-AF65-F5344CB8AC3E}">
        <p14:creationId xmlns:p14="http://schemas.microsoft.com/office/powerpoint/2010/main" val="39319251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533033"/>
            <a:ext cx="1588015"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533033"/>
            <a:ext cx="158124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533033"/>
            <a:ext cx="158459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587384"/>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386181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a:t>No se </a:t>
            </a:r>
            <a:r>
              <a:rPr lang="en-US" dirty="0" err="1"/>
              <a:t>comparte</a:t>
            </a:r>
            <a:r>
              <a:rPr lang="en-US" dirty="0"/>
              <a:t> </a:t>
            </a:r>
            <a:r>
              <a:rPr lang="en-US" dirty="0" err="1"/>
              <a:t>código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lenguajes</a:t>
            </a:r>
            <a:r>
              <a:rPr lang="en-US" dirty="0"/>
              <a:t> &amp; </a:t>
            </a:r>
            <a:r>
              <a:rPr lang="en-US" dirty="0" err="1"/>
              <a:t>entornos</a:t>
            </a:r>
            <a:r>
              <a:rPr lang="en-US" dirty="0"/>
              <a:t> de </a:t>
            </a:r>
            <a:r>
              <a:rPr lang="en-US" dirty="0" err="1"/>
              <a:t>desarrollo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equipos</a:t>
            </a:r>
            <a:endParaRPr lang="en-US" dirty="0">
              <a:gradFill>
                <a:gsLst>
                  <a:gs pos="2917">
                    <a:schemeClr val="tx1"/>
                  </a:gs>
                  <a:gs pos="30000">
                    <a:schemeClr val="tx1"/>
                  </a:gs>
                </a:gsLst>
                <a:lin ang="5400000" scaled="0"/>
              </a:gradFill>
            </a:endParaRPr>
          </a:p>
        </p:txBody>
      </p:sp>
      <p:sp>
        <p:nvSpPr>
          <p:cNvPr id="29" name="Left Brace 28"/>
          <p:cNvSpPr/>
          <p:nvPr/>
        </p:nvSpPr>
        <p:spPr>
          <a:xfrm rot="5400000">
            <a:off x="4485056" y="-296088"/>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804314"/>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802104"/>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811440"/>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cxnSp>
        <p:nvCxnSpPr>
          <p:cNvPr id="12" name="Straight Connector 11"/>
          <p:cNvCxnSpPr/>
          <p:nvPr/>
        </p:nvCxnSpPr>
        <p:spPr>
          <a:xfrm>
            <a:off x="2946745" y="1425939"/>
            <a:ext cx="0" cy="2826369"/>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4487973" y="287592"/>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2"/>
                </a:solidFill>
              </a:rPr>
              <a:t>Lua</a:t>
            </a:r>
          </a:p>
          <a:p>
            <a:pPr algn="r" defTabSz="685462" fontAlgn="base">
              <a:lnSpc>
                <a:spcPct val="110000"/>
              </a:lnSpc>
              <a:spcBef>
                <a:spcPct val="0"/>
              </a:spcBef>
              <a:spcAft>
                <a:spcPct val="0"/>
              </a:spcAft>
            </a:pPr>
            <a:r>
              <a:rPr lang="en-US" sz="2206" dirty="0">
                <a:solidFill>
                  <a:schemeClr val="tx2"/>
                </a:solidFill>
              </a:rPr>
              <a:t>Javascript</a:t>
            </a:r>
          </a:p>
          <a:p>
            <a:pPr algn="r" defTabSz="685462" fontAlgn="base">
              <a:lnSpc>
                <a:spcPct val="110000"/>
              </a:lnSpc>
              <a:spcBef>
                <a:spcPct val="0"/>
              </a:spcBef>
              <a:spcAft>
                <a:spcPct val="0"/>
              </a:spcAft>
            </a:pPr>
            <a:r>
              <a:rPr lang="en-US" sz="2206" dirty="0">
                <a:solidFill>
                  <a:schemeClr val="tx2"/>
                </a:solidFill>
              </a:rPr>
              <a:t>Actionscript</a:t>
            </a:r>
          </a:p>
          <a:p>
            <a:pPr algn="r" defTabSz="685462" fontAlgn="base">
              <a:lnSpc>
                <a:spcPct val="110000"/>
              </a:lnSpc>
              <a:spcBef>
                <a:spcPct val="0"/>
              </a:spcBef>
              <a:spcAft>
                <a:spcPct val="0"/>
              </a:spcAft>
            </a:pPr>
            <a:r>
              <a:rPr lang="en-US" sz="2206" dirty="0">
                <a:solidFill>
                  <a:schemeClr val="tx2"/>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382637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theme/theme1.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1519</Words>
  <Application>Microsoft Office PowerPoint</Application>
  <PresentationFormat>Presentación en pantalla (16:9)</PresentationFormat>
  <Paragraphs>379</Paragraphs>
  <Slides>40</Slides>
  <Notes>24</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40</vt:i4>
      </vt:variant>
    </vt:vector>
  </HeadingPairs>
  <TitlesOfParts>
    <vt:vector size="54" baseType="lpstr">
      <vt:lpstr>Roboto</vt:lpstr>
      <vt:lpstr>Wingdings</vt:lpstr>
      <vt:lpstr>Consolas</vt:lpstr>
      <vt:lpstr>Helvetica</vt:lpstr>
      <vt:lpstr>Helvetica Light</vt:lpstr>
      <vt:lpstr>Segoe UI</vt:lpstr>
      <vt:lpstr>Myriad Pro</vt:lpstr>
      <vt:lpstr>Neo Sans Std Medium</vt:lpstr>
      <vt:lpstr>Roboto Condensed</vt:lpstr>
      <vt:lpstr>Arial</vt:lpstr>
      <vt:lpstr>Roboto Light</vt:lpstr>
      <vt:lpstr>Segoe UI </vt:lpstr>
      <vt:lpstr>Codemotion</vt:lpstr>
      <vt:lpstr>Codemotion</vt:lpstr>
      <vt:lpstr>“Crearemos una app cross Platform para Android, iOS, UWP, Windows, macOS y Linux” Taller Xamarin</vt:lpstr>
      <vt:lpstr>El taller</vt:lpstr>
      <vt:lpstr>La App</vt:lpstr>
      <vt:lpstr>La App</vt:lpstr>
      <vt:lpstr>Presentación de PowerPoint</vt:lpstr>
      <vt:lpstr>Presentación de PowerPoint</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Conoce Xamarin.Forms</vt:lpstr>
      <vt:lpstr>Xamarin + Xamarin.Forms</vt:lpstr>
      <vt:lpstr>¿Qué se incluye?</vt:lpstr>
      <vt:lpstr>Layouts</vt:lpstr>
      <vt:lpstr>Controles</vt:lpstr>
      <vt:lpstr>A practicar: Vistas básicas</vt:lpstr>
      <vt:lpstr>Presentación de PowerPoint</vt:lpstr>
      <vt:lpstr>Presentación de PowerPoint</vt:lpstr>
      <vt:lpstr>Presentación de PowerPoint</vt:lpstr>
      <vt:lpstr>Presentación de PowerPoint</vt:lpstr>
      <vt:lpstr>Continuamos: MVVM</vt:lpstr>
      <vt:lpstr>Peticiones Http -&gt; 100% compartidas</vt:lpstr>
      <vt:lpstr>Continuamos: Servicio REST</vt:lpstr>
      <vt:lpstr>Aplicación completa</vt:lpstr>
      <vt:lpstr>P&amp;R</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have aged phenomenally” and other stories from a troubled childhood</dc:title>
  <cp:lastModifiedBy>Javier Suárez Ruiz</cp:lastModifiedBy>
  <cp:revision>19</cp:revision>
  <dcterms:modified xsi:type="dcterms:W3CDTF">2017-11-17T20:59:46Z</dcterms:modified>
</cp:coreProperties>
</file>